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144"/>
      </p:cViewPr>
      <p:guideLst>
        <p:guide orient="horz" pos="2160"/>
        <p:guide pos="3840"/>
        <p:guide orient="horz" pos="528"/>
        <p:guide orient="horz" pos="3748"/>
        <p:guide pos="360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36C8A-1011-453C-8BB5-6D54C930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82053A-53F5-45B6-BC71-4186DE054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88624-FBD8-4504-9BDA-86234155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AF414-3DFF-4F8C-80C3-F52EA989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4AE317-4E70-4A03-936B-2C647A92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7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3092A-BB1F-45CD-9F74-8E3E0B64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139775-0C02-4980-9722-0CF54B2EC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05CD1E-33D0-4268-90F1-F21773CC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B1621-C5D8-491E-8FD6-82C62ACE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B327B-23B7-49B7-8680-54AFF1F5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3C88CB-E0BF-4D0D-9AED-31CA9B2E5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A467E2-B164-4291-982C-0D774A0C3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4F517-EE7A-4C1A-A792-22F255B6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92213-C8A2-4AB2-94E4-24219F55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030D2-B1AD-4A28-8371-77F7642D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6EC89-232F-41D5-9E2B-2BB6C680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D3A15-6428-425F-89BD-A14724BE6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12499B-325E-4959-8CBE-7038D60B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A3EF4-8773-4C8E-861F-A866857A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DF3EF-A6C9-4531-BF4D-BAB8407B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365DC-9DEF-4E42-B149-584951ED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F51BE-47DE-481B-BEB3-AA4394AB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E968-5FF4-4812-ACBF-E5EE25EC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AAE3E-E606-4CB1-AA39-E6E64423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46617-0623-4822-864F-4BBE7977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0FA1A-8228-493F-AA04-C5C63C67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AB930-C014-4AC3-90D5-41CF19671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8F9273-020B-4D1D-8270-A443DAF2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8AE31-C6E4-408F-B929-49DBD3AE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8BC3E-F835-4AE9-B4F8-F4253BD3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8E21DA-3B23-45B4-B48C-F22B2E2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7C9F0-6C5F-404E-9D9A-767F4E44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04573-3613-49E0-A710-687B3363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B6E35-B635-43F5-9AA3-1220674F1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38751-8CF4-4EB0-91CF-B2E947597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B1F278-FBC0-4602-BCBE-6318F98A9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043D39-37A4-4B6C-B456-7E8A53D4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CAFD0F-A946-4473-8FB5-CE5B5F96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A22450-84BA-443B-9026-20B8CB04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B6DFA-2109-4859-A753-728C37E6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93CA60-39B4-4EFA-BEDB-85A328A3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3DAB48-845E-4C72-A68A-83DCA7B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3F9F19-DB4B-4454-A259-4511CED7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9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B668DE-82F3-4A88-BDDE-75BAA1C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ACB387-FACB-438C-9971-2CE3AB73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A1F27-12EF-46D4-B486-61A90A2C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0CBA4-5DF5-4BAC-90D8-2628F7A6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EAA8B-C2CC-4314-A69A-4B7ADB8E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D9914-DA98-4B59-8C85-B404A9CB8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B9BE3-9331-4919-8F0F-A01EFAE9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CB450-988B-478E-8CE6-0FA1E56B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E1466-96C0-40D4-B179-0FBECF49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F5B69-5616-47E8-B0E1-A6BB03F9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9BFEA8-9B2C-401F-A856-6F66D6D7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B39155-AA87-47DF-A7D6-8E8903388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D6B616-FF04-48C6-98E0-8CB4BE31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E1E40C-7356-4E20-9A05-4368C389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E41D7-DAE4-4960-B4C0-C2592E74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FEADAB-2847-4ACC-9D92-3B734ABD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78FF6F-2537-4CF3-A6AF-0850A975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5E515-34F3-4726-AE69-120D8BA8D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62B79-751A-4C13-A3A5-C32BB7A9BE46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E1E760-AF43-4CA9-AB79-FB640A6E7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19BF9-01D1-4A4C-9016-4C63489A7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T1: Inspect whether the conclusion stands still on other bld&amp;pv&amp;ev combinations.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33AC3C-B90C-4B96-B6B7-96A6B74A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15304"/>
            <a:ext cx="3468068" cy="3429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70C18C6-E80F-4843-B061-B90CACD165B9}"/>
              </a:ext>
            </a:extLst>
          </p:cNvPr>
          <p:cNvSpPr/>
          <p:nvPr/>
        </p:nvSpPr>
        <p:spPr>
          <a:xfrm>
            <a:off x="2573079" y="3758658"/>
            <a:ext cx="527375" cy="527375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A91513-8E74-4985-A35C-DFD704E43631}"/>
              </a:ext>
            </a:extLst>
          </p:cNvPr>
          <p:cNvSpPr txBox="1"/>
          <p:nvPr/>
        </p:nvSpPr>
        <p:spPr>
          <a:xfrm>
            <a:off x="2836766" y="4086675"/>
            <a:ext cx="82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n w="6350">
                  <a:solidFill>
                    <a:schemeClr val="bg1"/>
                  </a:solidFill>
                </a:ln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Gilman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315678-FF93-44B2-B912-18F2D6A6811E}"/>
              </a:ext>
            </a:extLst>
          </p:cNvPr>
          <p:cNvSpPr txBox="1"/>
          <p:nvPr/>
        </p:nvSpPr>
        <p:spPr>
          <a:xfrm>
            <a:off x="571500" y="10572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a. “standalone” buildings: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Hopkins, Gilman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F7A3CA-BF8D-4381-A877-333D71F0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62" y="880049"/>
            <a:ext cx="2586344" cy="406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1AE193-6949-4C19-A420-163644B0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74" y="880048"/>
            <a:ext cx="2586345" cy="40642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591128-B135-4D59-BFE6-29CBD918DCEB}"/>
              </a:ext>
            </a:extLst>
          </p:cNvPr>
          <p:cNvSpPr txBox="1"/>
          <p:nvPr/>
        </p:nvSpPr>
        <p:spPr>
          <a:xfrm>
            <a:off x="571500" y="5348553"/>
            <a:ext cx="9529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Common Params: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Strategy: MPC |  </a:t>
            </a:r>
            <a:r>
              <a:rPr lang="en-US" sz="1600" u="sng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ev_charge_rule</a:t>
            </a:r>
            <a:r>
              <a:rPr lang="en-US" sz="1600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u="sng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unif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p_grid_max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1.5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0.6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price_sell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0.6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deg_model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DOD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Notes: MPC_GT set independently on two rows ( to ensure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Pred_model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only variable )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A116C9-7698-4678-BFC4-5064398209C3}"/>
              </a:ext>
            </a:extLst>
          </p:cNvPr>
          <p:cNvSpPr txBox="1"/>
          <p:nvPr/>
        </p:nvSpPr>
        <p:spPr>
          <a:xfrm>
            <a:off x="5915025" y="4944304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Gilman</a:t>
            </a:r>
            <a:endParaRPr lang="en-US" sz="12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1F41B-F822-448D-879B-4C511F676A76}"/>
              </a:ext>
            </a:extLst>
          </p:cNvPr>
          <p:cNvSpPr txBox="1"/>
          <p:nvPr/>
        </p:nvSpPr>
        <p:spPr>
          <a:xfrm>
            <a:off x="8729663" y="4944304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Hopkins</a:t>
            </a:r>
            <a:endParaRPr lang="en-US" sz="1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1D623F-5E6E-4DF4-AAD6-D86E62966AC4}"/>
              </a:ext>
            </a:extLst>
          </p:cNvPr>
          <p:cNvSpPr txBox="1"/>
          <p:nvPr/>
        </p:nvSpPr>
        <p:spPr>
          <a:xfrm>
            <a:off x="5243161" y="5210052"/>
            <a:ext cx="235484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+ </a:t>
            </a:r>
            <a:r>
              <a:rPr lang="en-US" altLang="zh-CN" sz="1200" b="1" dirty="0" err="1"/>
              <a:t>ev</a:t>
            </a:r>
            <a:r>
              <a:rPr lang="en-US" altLang="zh-CN" sz="1200" b="1" dirty="0"/>
              <a:t>: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Gilman | </a:t>
            </a:r>
            <a:r>
              <a:rPr lang="en-US" altLang="zh-CN" sz="1200" b="1" dirty="0" err="1"/>
              <a:t>pv</a:t>
            </a:r>
            <a:r>
              <a:rPr lang="en-US" altLang="zh-CN" sz="1200" b="1" dirty="0"/>
              <a:t>: Gilman</a:t>
            </a:r>
            <a:endParaRPr lang="en-US" sz="1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D73E80-56F0-46C4-8F65-CABEAB773DD1}"/>
              </a:ext>
            </a:extLst>
          </p:cNvPr>
          <p:cNvSpPr txBox="1"/>
          <p:nvPr/>
        </p:nvSpPr>
        <p:spPr>
          <a:xfrm>
            <a:off x="8048573" y="5210051"/>
            <a:ext cx="235484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+ </a:t>
            </a:r>
            <a:r>
              <a:rPr lang="en-US" altLang="zh-CN" sz="1200" b="1" dirty="0" err="1"/>
              <a:t>ev</a:t>
            </a:r>
            <a:r>
              <a:rPr lang="en-US" altLang="zh-CN" sz="1200" b="1" dirty="0"/>
              <a:t>: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Hopkins | </a:t>
            </a:r>
            <a:r>
              <a:rPr lang="en-US" altLang="zh-CN" sz="1200" b="1" dirty="0" err="1"/>
              <a:t>pv</a:t>
            </a:r>
            <a:r>
              <a:rPr lang="en-US" altLang="zh-CN" sz="1200" b="1" dirty="0"/>
              <a:t>: Hopkins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1934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Hyper Parameters Tuning –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BLD Load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 – Heuristic Searching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B188202B-412B-4B2C-91CA-111F61EDB3D4}"/>
              </a:ext>
            </a:extLst>
          </p:cNvPr>
          <p:cNvSpPr txBox="1"/>
          <p:nvPr/>
        </p:nvSpPr>
        <p:spPr>
          <a:xfrm>
            <a:off x="1032526" y="1453477"/>
            <a:ext cx="662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Basic Settings :  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 and test data={ 2015-01-01 : 2018-12-31 }</a:t>
            </a:r>
            <a:r>
              <a:rPr lang="zh-CN" altLang="en-US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endParaRPr lang="en-US" altLang="zh-CN" sz="1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K-Fold Cross-Validation, k=6; 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Score-metric : MAPE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15533AB6-D65B-41DC-9323-A1A58971B2A7}"/>
              </a:ext>
            </a:extLst>
          </p:cNvPr>
          <p:cNvSpPr txBox="1"/>
          <p:nvPr/>
        </p:nvSpPr>
        <p:spPr>
          <a:xfrm>
            <a:off x="2460944" y="2464948"/>
            <a:ext cx="54841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n_estimators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':[10,20,30,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50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,80,130,210,340,550]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max_depth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 [1,2,3,4,5,6,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,8,9,10],</a:t>
            </a: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min_child_weight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 [60,70,80,90,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,110,120]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'gamma':[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,0.00001,0.0001,0.001,0.01]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'subsample': [0.1,0.2,0.3,0.4,0.5,0.6, 0.7, 0.8, 0.9,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colsample_bytree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 [0.1,0.2,0.3,0.4,0.5,0.6, 0.7, 0.8, 0.9,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'alpha': [0.01, 0.02,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0.03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0.04, 0.05, 0.1, 1, 2, 3],</a:t>
            </a: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'lambda': [0.05, 0.1,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2, 3, 4] 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'eta':[0.1,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0.2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,0.3,0.4,0.5,0.6,0.7,0.8,0.9]</a:t>
            </a:r>
          </a:p>
          <a:p>
            <a:endParaRPr lang="en-US" altLang="zh-CN" sz="1600" b="0" dirty="0">
              <a:solidFill>
                <a:schemeClr val="bg1">
                  <a:lumMod val="6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578F85-57D3-4C8B-92CA-31A58BD3B436}"/>
              </a:ext>
            </a:extLst>
          </p:cNvPr>
          <p:cNvCxnSpPr>
            <a:cxnSpLocks/>
          </p:cNvCxnSpPr>
          <p:nvPr/>
        </p:nvCxnSpPr>
        <p:spPr>
          <a:xfrm>
            <a:off x="1198880" y="2621280"/>
            <a:ext cx="0" cy="3328670"/>
          </a:xfrm>
          <a:prstGeom prst="straightConnector1">
            <a:avLst/>
          </a:prstGeom>
          <a:ln w="50800">
            <a:gradFill>
              <a:gsLst>
                <a:gs pos="0">
                  <a:srgbClr val="0070C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8C0270-97D6-4602-AEFB-EB9C67AC4D87}"/>
              </a:ext>
            </a:extLst>
          </p:cNvPr>
          <p:cNvSpPr txBox="1"/>
          <p:nvPr/>
        </p:nvSpPr>
        <p:spPr>
          <a:xfrm>
            <a:off x="1737360" y="2464948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375E9-BB1F-47B1-A635-A6DC41250883}"/>
              </a:ext>
            </a:extLst>
          </p:cNvPr>
          <p:cNvSpPr txBox="1"/>
          <p:nvPr/>
        </p:nvSpPr>
        <p:spPr>
          <a:xfrm>
            <a:off x="1737360" y="3055736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ECE58-F34B-45EB-8A5D-555FC23E4A93}"/>
              </a:ext>
            </a:extLst>
          </p:cNvPr>
          <p:cNvSpPr txBox="1"/>
          <p:nvPr/>
        </p:nvSpPr>
        <p:spPr>
          <a:xfrm>
            <a:off x="1737360" y="3654260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7ADE8-A719-4407-9F84-85E990AFDAC9}"/>
              </a:ext>
            </a:extLst>
          </p:cNvPr>
          <p:cNvSpPr txBox="1"/>
          <p:nvPr/>
        </p:nvSpPr>
        <p:spPr>
          <a:xfrm>
            <a:off x="1733392" y="4272115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A14B3B-B4CA-45D8-9B86-4551B0D2C0AC}"/>
              </a:ext>
            </a:extLst>
          </p:cNvPr>
          <p:cNvSpPr txBox="1"/>
          <p:nvPr/>
        </p:nvSpPr>
        <p:spPr>
          <a:xfrm>
            <a:off x="1733392" y="503519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090D42-294D-45DC-98D9-9885F8A60244}"/>
              </a:ext>
            </a:extLst>
          </p:cNvPr>
          <p:cNvSpPr txBox="1"/>
          <p:nvPr/>
        </p:nvSpPr>
        <p:spPr>
          <a:xfrm>
            <a:off x="1733392" y="565893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6917DB-A421-421E-B0A8-AE3547BFB461}"/>
              </a:ext>
            </a:extLst>
          </p:cNvPr>
          <p:cNvGrpSpPr/>
          <p:nvPr/>
        </p:nvGrpSpPr>
        <p:grpSpPr>
          <a:xfrm>
            <a:off x="7772400" y="996922"/>
            <a:ext cx="3970336" cy="4864155"/>
            <a:chOff x="8772944" y="2687056"/>
            <a:chExt cx="2772408" cy="33965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3771FE-41AE-4BC6-A9CA-2A5E7E09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7770" y="2687057"/>
              <a:ext cx="1313159" cy="104840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385771-7D55-4CD0-93F0-61767B25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4780" y="2687056"/>
              <a:ext cx="1313159" cy="10484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B037B52-36B8-4EB9-8C25-A8E64540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2944" y="3833568"/>
              <a:ext cx="1327985" cy="104840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A9E10E-6F39-4751-A469-56AD62D41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4780" y="3827963"/>
              <a:ext cx="1320572" cy="104840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BBBAB1-1945-42E7-B217-1E70375F5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2945" y="5035191"/>
              <a:ext cx="1327985" cy="104840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132014-2827-45C1-9AA6-484DEEA7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24780" y="5035190"/>
              <a:ext cx="1320572" cy="1048409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00E8BC7-F3C1-40D2-BB93-86091B916F11}"/>
              </a:ext>
            </a:extLst>
          </p:cNvPr>
          <p:cNvSpPr txBox="1"/>
          <p:nvPr/>
        </p:nvSpPr>
        <p:spPr>
          <a:xfrm>
            <a:off x="7945120" y="105393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24CEDE-FC4F-4182-B830-A107F583AC18}"/>
              </a:ext>
            </a:extLst>
          </p:cNvPr>
          <p:cNvSpPr txBox="1"/>
          <p:nvPr/>
        </p:nvSpPr>
        <p:spPr>
          <a:xfrm>
            <a:off x="10010409" y="105393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C85CC4-9CB9-4E21-8566-11CAE004BFE4}"/>
              </a:ext>
            </a:extLst>
          </p:cNvPr>
          <p:cNvSpPr txBox="1"/>
          <p:nvPr/>
        </p:nvSpPr>
        <p:spPr>
          <a:xfrm>
            <a:off x="7945120" y="272581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5B35AC-AC6B-413F-B63E-51291724A424}"/>
              </a:ext>
            </a:extLst>
          </p:cNvPr>
          <p:cNvSpPr txBox="1"/>
          <p:nvPr/>
        </p:nvSpPr>
        <p:spPr>
          <a:xfrm>
            <a:off x="10010409" y="2723950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359A9D-9874-41FB-9E58-28EE05D038B8}"/>
              </a:ext>
            </a:extLst>
          </p:cNvPr>
          <p:cNvSpPr txBox="1"/>
          <p:nvPr/>
        </p:nvSpPr>
        <p:spPr>
          <a:xfrm>
            <a:off x="7945120" y="4478878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CED871-6BBC-4AB3-90E1-50EE5FE468AD}"/>
              </a:ext>
            </a:extLst>
          </p:cNvPr>
          <p:cNvSpPr txBox="1"/>
          <p:nvPr/>
        </p:nvSpPr>
        <p:spPr>
          <a:xfrm>
            <a:off x="10010409" y="4477017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2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Hyper Parameters Tuning –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BLD Load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 – Feature Importance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B188202B-412B-4B2C-91CA-111F61EDB3D4}"/>
              </a:ext>
            </a:extLst>
          </p:cNvPr>
          <p:cNvSpPr txBox="1"/>
          <p:nvPr/>
        </p:nvSpPr>
        <p:spPr>
          <a:xfrm>
            <a:off x="1123966" y="3142437"/>
            <a:ext cx="2310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Badly Depending on </a:t>
            </a:r>
          </a:p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Historical Real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750BB-F5BD-46D3-8CEE-8B2E82CF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1" y="1411965"/>
            <a:ext cx="6893242" cy="4828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B90EB-B73F-4B3F-A02A-E1F721D1E8EC}"/>
              </a:ext>
            </a:extLst>
          </p:cNvPr>
          <p:cNvGrpSpPr/>
          <p:nvPr/>
        </p:nvGrpSpPr>
        <p:grpSpPr>
          <a:xfrm>
            <a:off x="3779521" y="1865376"/>
            <a:ext cx="999743" cy="3742944"/>
            <a:chOff x="3779521" y="1865376"/>
            <a:chExt cx="999743" cy="37429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38EBA9-A675-4139-A73F-29CD1211692E}"/>
                </a:ext>
              </a:extLst>
            </p:cNvPr>
            <p:cNvCxnSpPr/>
            <p:nvPr/>
          </p:nvCxnSpPr>
          <p:spPr>
            <a:xfrm>
              <a:off x="3779521" y="1981200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47EAFC8-A8C0-4681-B172-39A5E89AA283}"/>
                </a:ext>
              </a:extLst>
            </p:cNvPr>
            <p:cNvCxnSpPr/>
            <p:nvPr/>
          </p:nvCxnSpPr>
          <p:spPr>
            <a:xfrm>
              <a:off x="3779521" y="2127504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613F9B-0CCC-49B8-B8CC-D3945711ABC9}"/>
                </a:ext>
              </a:extLst>
            </p:cNvPr>
            <p:cNvCxnSpPr/>
            <p:nvPr/>
          </p:nvCxnSpPr>
          <p:spPr>
            <a:xfrm>
              <a:off x="3779521" y="2511552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F1E8-D8ED-4467-A3D4-35E07176D52E}"/>
                </a:ext>
              </a:extLst>
            </p:cNvPr>
            <p:cNvCxnSpPr/>
            <p:nvPr/>
          </p:nvCxnSpPr>
          <p:spPr>
            <a:xfrm>
              <a:off x="3779521" y="2645664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73A2A9-2A24-4AE7-BE71-885657C566BC}"/>
                </a:ext>
              </a:extLst>
            </p:cNvPr>
            <p:cNvCxnSpPr/>
            <p:nvPr/>
          </p:nvCxnSpPr>
          <p:spPr>
            <a:xfrm>
              <a:off x="3779521" y="2883408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DE140F-D940-472A-803C-539E18727578}"/>
                </a:ext>
              </a:extLst>
            </p:cNvPr>
            <p:cNvCxnSpPr/>
            <p:nvPr/>
          </p:nvCxnSpPr>
          <p:spPr>
            <a:xfrm>
              <a:off x="3779521" y="3011905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5AD429-486A-4CAA-89FC-F675D1A0B4E1}"/>
                </a:ext>
              </a:extLst>
            </p:cNvPr>
            <p:cNvCxnSpPr/>
            <p:nvPr/>
          </p:nvCxnSpPr>
          <p:spPr>
            <a:xfrm>
              <a:off x="3779521" y="3140402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C4706E-326D-4962-A720-4CF77EFBE309}"/>
                </a:ext>
              </a:extLst>
            </p:cNvPr>
            <p:cNvCxnSpPr/>
            <p:nvPr/>
          </p:nvCxnSpPr>
          <p:spPr>
            <a:xfrm>
              <a:off x="3779521" y="3268899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B5A6606-1FC8-4CA3-84BF-BE9347B50A6A}"/>
                </a:ext>
              </a:extLst>
            </p:cNvPr>
            <p:cNvCxnSpPr/>
            <p:nvPr/>
          </p:nvCxnSpPr>
          <p:spPr>
            <a:xfrm>
              <a:off x="3779521" y="3397396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E19BAD-A6AE-4E39-8331-F65DC75D2292}"/>
                </a:ext>
              </a:extLst>
            </p:cNvPr>
            <p:cNvCxnSpPr/>
            <p:nvPr/>
          </p:nvCxnSpPr>
          <p:spPr>
            <a:xfrm>
              <a:off x="3779521" y="3525893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02EB21-7287-4FF6-9C41-B721AF8F9E6A}"/>
                </a:ext>
              </a:extLst>
            </p:cNvPr>
            <p:cNvCxnSpPr/>
            <p:nvPr/>
          </p:nvCxnSpPr>
          <p:spPr>
            <a:xfrm>
              <a:off x="3779521" y="3654390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D4E9A5-FEA3-4342-AAAE-3CDCDAFC35CB}"/>
                </a:ext>
              </a:extLst>
            </p:cNvPr>
            <p:cNvCxnSpPr/>
            <p:nvPr/>
          </p:nvCxnSpPr>
          <p:spPr>
            <a:xfrm>
              <a:off x="3779521" y="3782887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052578-F20B-47D4-8CA1-5440091503C8}"/>
                </a:ext>
              </a:extLst>
            </p:cNvPr>
            <p:cNvCxnSpPr/>
            <p:nvPr/>
          </p:nvCxnSpPr>
          <p:spPr>
            <a:xfrm>
              <a:off x="3779521" y="3911384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67CC522-0E5C-422A-A986-2B573A7504FF}"/>
                </a:ext>
              </a:extLst>
            </p:cNvPr>
            <p:cNvCxnSpPr/>
            <p:nvPr/>
          </p:nvCxnSpPr>
          <p:spPr>
            <a:xfrm>
              <a:off x="3779521" y="4039881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873BFCC-EE65-4ADD-B84E-9CCE29EC8D84}"/>
                </a:ext>
              </a:extLst>
            </p:cNvPr>
            <p:cNvCxnSpPr/>
            <p:nvPr/>
          </p:nvCxnSpPr>
          <p:spPr>
            <a:xfrm>
              <a:off x="3779521" y="4168378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AE6952-1AB7-4084-A018-3C09EF758C59}"/>
                </a:ext>
              </a:extLst>
            </p:cNvPr>
            <p:cNvCxnSpPr/>
            <p:nvPr/>
          </p:nvCxnSpPr>
          <p:spPr>
            <a:xfrm>
              <a:off x="3779521" y="4296875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D2A685A-6E84-435C-8437-C5A90E8B783C}"/>
                </a:ext>
              </a:extLst>
            </p:cNvPr>
            <p:cNvCxnSpPr/>
            <p:nvPr/>
          </p:nvCxnSpPr>
          <p:spPr>
            <a:xfrm>
              <a:off x="3779521" y="4425372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6D24F1-C3F2-4278-803E-8D8FF79FBBA6}"/>
                </a:ext>
              </a:extLst>
            </p:cNvPr>
            <p:cNvCxnSpPr/>
            <p:nvPr/>
          </p:nvCxnSpPr>
          <p:spPr>
            <a:xfrm>
              <a:off x="3779521" y="4553869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C59CD5-5E13-4692-90EB-DEE47DC83BB6}"/>
                </a:ext>
              </a:extLst>
            </p:cNvPr>
            <p:cNvCxnSpPr/>
            <p:nvPr/>
          </p:nvCxnSpPr>
          <p:spPr>
            <a:xfrm>
              <a:off x="3779521" y="4682366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190F63-CD3C-4757-815D-BFB20772318C}"/>
                </a:ext>
              </a:extLst>
            </p:cNvPr>
            <p:cNvCxnSpPr/>
            <p:nvPr/>
          </p:nvCxnSpPr>
          <p:spPr>
            <a:xfrm>
              <a:off x="3779521" y="4810863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6C6FB0-0216-4BEE-8115-D0A551297535}"/>
                </a:ext>
              </a:extLst>
            </p:cNvPr>
            <p:cNvCxnSpPr/>
            <p:nvPr/>
          </p:nvCxnSpPr>
          <p:spPr>
            <a:xfrm>
              <a:off x="3779521" y="4939360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FD0B83-E80F-4269-AF7A-AB7398A31940}"/>
                </a:ext>
              </a:extLst>
            </p:cNvPr>
            <p:cNvCxnSpPr/>
            <p:nvPr/>
          </p:nvCxnSpPr>
          <p:spPr>
            <a:xfrm>
              <a:off x="3779521" y="5067857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58F9800-C5A0-4322-AAF0-15722BCCEC57}"/>
                </a:ext>
              </a:extLst>
            </p:cNvPr>
            <p:cNvCxnSpPr/>
            <p:nvPr/>
          </p:nvCxnSpPr>
          <p:spPr>
            <a:xfrm>
              <a:off x="3779521" y="5196354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0E82808-8A5C-4B89-A2DE-D1C647FF237E}"/>
                </a:ext>
              </a:extLst>
            </p:cNvPr>
            <p:cNvCxnSpPr/>
            <p:nvPr/>
          </p:nvCxnSpPr>
          <p:spPr>
            <a:xfrm>
              <a:off x="3779521" y="5324856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30C7D5-3040-4A0F-9D6F-13F888BE5F3A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1865376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636E2F-3F0B-4D34-8BB4-42C1A68A79C2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2261616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09FB97-FAD4-4A52-A5E3-45B2F9DC3652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2377440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3D260FF-E93E-4D1E-9F42-E19E1F3AF6A2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2767584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F27B202-3C9B-4B9D-A7AA-D75A4FDFFA1C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5608320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1394C1-B4CC-43C2-B70E-C1615FF65F27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5480304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2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Hyper Parameters Tuning –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PV Load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 – Heuristic Searching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B188202B-412B-4B2C-91CA-111F61EDB3D4}"/>
              </a:ext>
            </a:extLst>
          </p:cNvPr>
          <p:cNvSpPr txBox="1"/>
          <p:nvPr/>
        </p:nvSpPr>
        <p:spPr>
          <a:xfrm>
            <a:off x="1032526" y="1453477"/>
            <a:ext cx="662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Basic Settings :  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 and test data={ 2015-01-01 : 2018-12-31 }</a:t>
            </a:r>
            <a:r>
              <a:rPr lang="zh-CN" altLang="en-US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endParaRPr lang="en-US" altLang="zh-CN" sz="1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K-Fold Cross-Validation, k=6; 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Score-metric : MAPE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15533AB6-D65B-41DC-9323-A1A58971B2A7}"/>
              </a:ext>
            </a:extLst>
          </p:cNvPr>
          <p:cNvSpPr txBox="1"/>
          <p:nvPr/>
        </p:nvSpPr>
        <p:spPr>
          <a:xfrm>
            <a:off x="2460944" y="2464948"/>
            <a:ext cx="54841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n_estimators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’: [10,12,14,16,18,20,22,24,</a:t>
            </a:r>
            <a:r>
              <a:rPr lang="en-US" altLang="zh-CN" sz="1600" b="1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26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,28,30]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max_depth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 [1,2,3,4,5,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,7,8,9,10]</a:t>
            </a: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min_child_weight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 [140,160,180,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200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,220,240,260]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'gamma':[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,0.00001,0.0001,0.001,0.01]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'subsample': [0.1,0.2,0.3,0.4,0.5,0.6, 0.7, 0.8, 0.9, 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colsample_bytree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': [0.1,0.2,0.3,0.4,0.5,0.6, 0.7, 0.8, 0.9, 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'alpha': [1.8,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1.9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,2,2.1,2.2,2.3,2.4]</a:t>
            </a: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'lambda': [0,0.01,0.02,0.03,0.04,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0.05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0.1, 1] </a:t>
            </a:r>
          </a:p>
          <a:p>
            <a:endParaRPr lang="en-US" altLang="zh-CN" sz="16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'eta':[0.12,0.14,0.16,0.18,0.2,0.22,</a:t>
            </a:r>
            <a:r>
              <a:rPr lang="en-US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0.24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,0.26,0.28,0.3]</a:t>
            </a:r>
          </a:p>
          <a:p>
            <a:endParaRPr lang="en-US" altLang="zh-CN" sz="1600" b="0" dirty="0">
              <a:solidFill>
                <a:schemeClr val="bg1">
                  <a:lumMod val="6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578F85-57D3-4C8B-92CA-31A58BD3B436}"/>
              </a:ext>
            </a:extLst>
          </p:cNvPr>
          <p:cNvCxnSpPr>
            <a:cxnSpLocks/>
          </p:cNvCxnSpPr>
          <p:nvPr/>
        </p:nvCxnSpPr>
        <p:spPr>
          <a:xfrm>
            <a:off x="1198880" y="2621280"/>
            <a:ext cx="0" cy="3328670"/>
          </a:xfrm>
          <a:prstGeom prst="straightConnector1">
            <a:avLst/>
          </a:prstGeom>
          <a:ln w="50800">
            <a:gradFill>
              <a:gsLst>
                <a:gs pos="0">
                  <a:srgbClr val="0070C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8C0270-97D6-4602-AEFB-EB9C67AC4D87}"/>
              </a:ext>
            </a:extLst>
          </p:cNvPr>
          <p:cNvSpPr txBox="1"/>
          <p:nvPr/>
        </p:nvSpPr>
        <p:spPr>
          <a:xfrm>
            <a:off x="1737360" y="2464948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375E9-BB1F-47B1-A635-A6DC41250883}"/>
              </a:ext>
            </a:extLst>
          </p:cNvPr>
          <p:cNvSpPr txBox="1"/>
          <p:nvPr/>
        </p:nvSpPr>
        <p:spPr>
          <a:xfrm>
            <a:off x="1737360" y="3055736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ECE58-F34B-45EB-8A5D-555FC23E4A93}"/>
              </a:ext>
            </a:extLst>
          </p:cNvPr>
          <p:cNvSpPr txBox="1"/>
          <p:nvPr/>
        </p:nvSpPr>
        <p:spPr>
          <a:xfrm>
            <a:off x="1737360" y="3654260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7ADE8-A719-4407-9F84-85E990AFDAC9}"/>
              </a:ext>
            </a:extLst>
          </p:cNvPr>
          <p:cNvSpPr txBox="1"/>
          <p:nvPr/>
        </p:nvSpPr>
        <p:spPr>
          <a:xfrm>
            <a:off x="1733392" y="4272115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A14B3B-B4CA-45D8-9B86-4551B0D2C0AC}"/>
              </a:ext>
            </a:extLst>
          </p:cNvPr>
          <p:cNvSpPr txBox="1"/>
          <p:nvPr/>
        </p:nvSpPr>
        <p:spPr>
          <a:xfrm>
            <a:off x="1733392" y="503519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090D42-294D-45DC-98D9-9885F8A60244}"/>
              </a:ext>
            </a:extLst>
          </p:cNvPr>
          <p:cNvSpPr txBox="1"/>
          <p:nvPr/>
        </p:nvSpPr>
        <p:spPr>
          <a:xfrm>
            <a:off x="1733392" y="565893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6917DB-A421-421E-B0A8-AE3547BFB461}"/>
              </a:ext>
            </a:extLst>
          </p:cNvPr>
          <p:cNvGrpSpPr/>
          <p:nvPr/>
        </p:nvGrpSpPr>
        <p:grpSpPr>
          <a:xfrm>
            <a:off x="7772400" y="996922"/>
            <a:ext cx="3970336" cy="4864155"/>
            <a:chOff x="8772944" y="2687056"/>
            <a:chExt cx="2772408" cy="33965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3771FE-41AE-4BC6-A9CA-2A5E7E09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7770" y="2687057"/>
              <a:ext cx="1313159" cy="104840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385771-7D55-4CD0-93F0-61767B25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4780" y="2687056"/>
              <a:ext cx="1313159" cy="10484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B037B52-36B8-4EB9-8C25-A8E64540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2944" y="3833568"/>
              <a:ext cx="1327985" cy="104840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A9E10E-6F39-4751-A469-56AD62D41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4780" y="3827963"/>
              <a:ext cx="1320572" cy="104840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BBBAB1-1945-42E7-B217-1E70375F5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2945" y="5035191"/>
              <a:ext cx="1327985" cy="104840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132014-2827-45C1-9AA6-484DEEA7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24780" y="5035190"/>
              <a:ext cx="1320572" cy="1048409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00E8BC7-F3C1-40D2-BB93-86091B916F11}"/>
              </a:ext>
            </a:extLst>
          </p:cNvPr>
          <p:cNvSpPr txBox="1"/>
          <p:nvPr/>
        </p:nvSpPr>
        <p:spPr>
          <a:xfrm>
            <a:off x="7945120" y="105393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24CEDE-FC4F-4182-B830-A107F583AC18}"/>
              </a:ext>
            </a:extLst>
          </p:cNvPr>
          <p:cNvSpPr txBox="1"/>
          <p:nvPr/>
        </p:nvSpPr>
        <p:spPr>
          <a:xfrm>
            <a:off x="10010409" y="105393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C85CC4-9CB9-4E21-8566-11CAE004BFE4}"/>
              </a:ext>
            </a:extLst>
          </p:cNvPr>
          <p:cNvSpPr txBox="1"/>
          <p:nvPr/>
        </p:nvSpPr>
        <p:spPr>
          <a:xfrm>
            <a:off x="7945120" y="2725811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5B35AC-AC6B-413F-B63E-51291724A424}"/>
              </a:ext>
            </a:extLst>
          </p:cNvPr>
          <p:cNvSpPr txBox="1"/>
          <p:nvPr/>
        </p:nvSpPr>
        <p:spPr>
          <a:xfrm>
            <a:off x="10010409" y="2723950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359A9D-9874-41FB-9E58-28EE05D038B8}"/>
              </a:ext>
            </a:extLst>
          </p:cNvPr>
          <p:cNvSpPr txBox="1"/>
          <p:nvPr/>
        </p:nvSpPr>
        <p:spPr>
          <a:xfrm>
            <a:off x="7945120" y="4478878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CED871-6BBC-4AB3-90E1-50EE5FE468AD}"/>
              </a:ext>
            </a:extLst>
          </p:cNvPr>
          <p:cNvSpPr txBox="1"/>
          <p:nvPr/>
        </p:nvSpPr>
        <p:spPr>
          <a:xfrm>
            <a:off x="10010409" y="4477017"/>
            <a:ext cx="52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9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Hyper Parameters Tuning –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PV Load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 – Feature Importance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B188202B-412B-4B2C-91CA-111F61EDB3D4}"/>
              </a:ext>
            </a:extLst>
          </p:cNvPr>
          <p:cNvSpPr txBox="1"/>
          <p:nvPr/>
        </p:nvSpPr>
        <p:spPr>
          <a:xfrm>
            <a:off x="1123967" y="2833534"/>
            <a:ext cx="247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Still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Badly Depending on </a:t>
            </a:r>
          </a:p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Historical Real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750BB-F5BD-46D3-8CEE-8B2E82CF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1" y="1411965"/>
            <a:ext cx="6893242" cy="4828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8CAA7-1638-41DA-BA0E-8CEA6991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1407902"/>
            <a:ext cx="6893243" cy="48284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CB77292-78D3-4055-9729-A29A6B6C9EBF}"/>
              </a:ext>
            </a:extLst>
          </p:cNvPr>
          <p:cNvGrpSpPr/>
          <p:nvPr/>
        </p:nvGrpSpPr>
        <p:grpSpPr>
          <a:xfrm>
            <a:off x="3602737" y="1855180"/>
            <a:ext cx="999743" cy="3744063"/>
            <a:chOff x="3779521" y="1859280"/>
            <a:chExt cx="999743" cy="37440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38EBA9-A675-4139-A73F-29CD1211692E}"/>
                </a:ext>
              </a:extLst>
            </p:cNvPr>
            <p:cNvCxnSpPr/>
            <p:nvPr/>
          </p:nvCxnSpPr>
          <p:spPr>
            <a:xfrm>
              <a:off x="3779521" y="1981200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47EAFC8-A8C0-4681-B172-39A5E89AA283}"/>
                </a:ext>
              </a:extLst>
            </p:cNvPr>
            <p:cNvCxnSpPr/>
            <p:nvPr/>
          </p:nvCxnSpPr>
          <p:spPr>
            <a:xfrm>
              <a:off x="3779521" y="1859280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613F9B-0CCC-49B8-B8CC-D3945711ABC9}"/>
                </a:ext>
              </a:extLst>
            </p:cNvPr>
            <p:cNvCxnSpPr/>
            <p:nvPr/>
          </p:nvCxnSpPr>
          <p:spPr>
            <a:xfrm>
              <a:off x="3779521" y="2511552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F1E8-D8ED-4467-A3D4-35E07176D52E}"/>
                </a:ext>
              </a:extLst>
            </p:cNvPr>
            <p:cNvCxnSpPr/>
            <p:nvPr/>
          </p:nvCxnSpPr>
          <p:spPr>
            <a:xfrm>
              <a:off x="3779521" y="2645664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73A2A9-2A24-4AE7-BE71-885657C566BC}"/>
                </a:ext>
              </a:extLst>
            </p:cNvPr>
            <p:cNvCxnSpPr/>
            <p:nvPr/>
          </p:nvCxnSpPr>
          <p:spPr>
            <a:xfrm>
              <a:off x="3779521" y="2883408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DE140F-D940-472A-803C-539E18727578}"/>
                </a:ext>
              </a:extLst>
            </p:cNvPr>
            <p:cNvCxnSpPr/>
            <p:nvPr/>
          </p:nvCxnSpPr>
          <p:spPr>
            <a:xfrm>
              <a:off x="3779521" y="3011905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C4706E-326D-4962-A720-4CF77EFBE309}"/>
                </a:ext>
              </a:extLst>
            </p:cNvPr>
            <p:cNvCxnSpPr/>
            <p:nvPr/>
          </p:nvCxnSpPr>
          <p:spPr>
            <a:xfrm>
              <a:off x="3779521" y="3274995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02EB21-7287-4FF6-9C41-B721AF8F9E6A}"/>
                </a:ext>
              </a:extLst>
            </p:cNvPr>
            <p:cNvCxnSpPr/>
            <p:nvPr/>
          </p:nvCxnSpPr>
          <p:spPr>
            <a:xfrm>
              <a:off x="3779521" y="3654390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D4E9A5-FEA3-4342-AAAE-3CDCDAFC35CB}"/>
                </a:ext>
              </a:extLst>
            </p:cNvPr>
            <p:cNvCxnSpPr/>
            <p:nvPr/>
          </p:nvCxnSpPr>
          <p:spPr>
            <a:xfrm>
              <a:off x="3779521" y="3782887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052578-F20B-47D4-8CA1-5440091503C8}"/>
                </a:ext>
              </a:extLst>
            </p:cNvPr>
            <p:cNvCxnSpPr/>
            <p:nvPr/>
          </p:nvCxnSpPr>
          <p:spPr>
            <a:xfrm>
              <a:off x="3779521" y="3911384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67CC522-0E5C-422A-A986-2B573A7504FF}"/>
                </a:ext>
              </a:extLst>
            </p:cNvPr>
            <p:cNvCxnSpPr/>
            <p:nvPr/>
          </p:nvCxnSpPr>
          <p:spPr>
            <a:xfrm>
              <a:off x="3779521" y="4039881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873BFCC-EE65-4ADD-B84E-9CCE29EC8D84}"/>
                </a:ext>
              </a:extLst>
            </p:cNvPr>
            <p:cNvCxnSpPr/>
            <p:nvPr/>
          </p:nvCxnSpPr>
          <p:spPr>
            <a:xfrm>
              <a:off x="3779521" y="4168378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AE6952-1AB7-4084-A018-3C09EF758C59}"/>
                </a:ext>
              </a:extLst>
            </p:cNvPr>
            <p:cNvCxnSpPr/>
            <p:nvPr/>
          </p:nvCxnSpPr>
          <p:spPr>
            <a:xfrm>
              <a:off x="3779521" y="4296875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6D24F1-C3F2-4278-803E-8D8FF79FBBA6}"/>
                </a:ext>
              </a:extLst>
            </p:cNvPr>
            <p:cNvCxnSpPr/>
            <p:nvPr/>
          </p:nvCxnSpPr>
          <p:spPr>
            <a:xfrm>
              <a:off x="3779521" y="4553869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C59CD5-5E13-4692-90EB-DEE47DC83BB6}"/>
                </a:ext>
              </a:extLst>
            </p:cNvPr>
            <p:cNvCxnSpPr/>
            <p:nvPr/>
          </p:nvCxnSpPr>
          <p:spPr>
            <a:xfrm>
              <a:off x="3779521" y="4682366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190F63-CD3C-4757-815D-BFB20772318C}"/>
                </a:ext>
              </a:extLst>
            </p:cNvPr>
            <p:cNvCxnSpPr/>
            <p:nvPr/>
          </p:nvCxnSpPr>
          <p:spPr>
            <a:xfrm>
              <a:off x="3779521" y="4810863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FD0B83-E80F-4269-AF7A-AB7398A31940}"/>
                </a:ext>
              </a:extLst>
            </p:cNvPr>
            <p:cNvCxnSpPr/>
            <p:nvPr/>
          </p:nvCxnSpPr>
          <p:spPr>
            <a:xfrm>
              <a:off x="3779521" y="5067857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30C7D5-3040-4A0F-9D6F-13F888BE5F3A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1981200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09FB97-FAD4-4A52-A5E3-45B2F9DC3652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2377440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1A20AD-AD57-457E-80EB-99B5A3B8F34F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2109216"/>
              <a:ext cx="81076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6A5671-DBAF-4F1C-80B8-9355C129F234}"/>
                </a:ext>
              </a:extLst>
            </p:cNvPr>
            <p:cNvCxnSpPr/>
            <p:nvPr/>
          </p:nvCxnSpPr>
          <p:spPr>
            <a:xfrm>
              <a:off x="3779521" y="2231136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EBF79B-C341-418C-952C-7EA4AC3CEE0D}"/>
                </a:ext>
              </a:extLst>
            </p:cNvPr>
            <p:cNvCxnSpPr/>
            <p:nvPr/>
          </p:nvCxnSpPr>
          <p:spPr>
            <a:xfrm>
              <a:off x="3779521" y="2761488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65BEB3-1EDB-48BC-B554-8CA687775BE8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3398520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55961AF-A2FD-40A2-9C1A-30022B0C2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3145485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058ACD6-4644-4E29-9F1B-898E516E2CF9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3520440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A8400B7-4F25-473A-9266-198FFCDFDDFC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4428744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4E6CF4E-AB5C-43CC-808F-BE8542F90BF0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4928616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AB81FC6-9F18-4F72-81A6-1468DFE6A058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5202936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DBE9C4-F886-4ED3-A311-268379C763E5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21" y="5337048"/>
              <a:ext cx="999743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80BA197-4655-431E-B41B-4E331BDD78E8}"/>
                </a:ext>
              </a:extLst>
            </p:cNvPr>
            <p:cNvCxnSpPr/>
            <p:nvPr/>
          </p:nvCxnSpPr>
          <p:spPr>
            <a:xfrm>
              <a:off x="3779521" y="5474846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A6154A6-4CE0-4DB6-B578-7C468D9F754D}"/>
                </a:ext>
              </a:extLst>
            </p:cNvPr>
            <p:cNvCxnSpPr/>
            <p:nvPr/>
          </p:nvCxnSpPr>
          <p:spPr>
            <a:xfrm>
              <a:off x="3779521" y="5603343"/>
              <a:ext cx="54864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8">
            <a:extLst>
              <a:ext uri="{FF2B5EF4-FFF2-40B4-BE49-F238E27FC236}">
                <a16:creationId xmlns:a16="http://schemas.microsoft.com/office/drawing/2014/main" id="{91D35EF9-44D5-4666-9C5D-E08B3DAF135B}"/>
              </a:ext>
            </a:extLst>
          </p:cNvPr>
          <p:cNvSpPr txBox="1"/>
          <p:nvPr/>
        </p:nvSpPr>
        <p:spPr>
          <a:xfrm>
            <a:off x="1123967" y="3494448"/>
            <a:ext cx="247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Importance Arises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Weather</a:t>
            </a:r>
            <a:endParaRPr lang="en-US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0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-2.3.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Forecast Performance –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BLD Load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B188202B-412B-4B2C-91CA-111F61EDB3D4}"/>
              </a:ext>
            </a:extLst>
          </p:cNvPr>
          <p:cNvSpPr txBox="1"/>
          <p:nvPr/>
        </p:nvSpPr>
        <p:spPr>
          <a:xfrm>
            <a:off x="899807" y="4993865"/>
            <a:ext cx="73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Metrics on Implementation Period: 2019-01-01 to  2019-12-31</a:t>
            </a:r>
          </a:p>
        </p:txBody>
      </p:sp>
      <p:sp>
        <p:nvSpPr>
          <p:cNvPr id="79" name="文本框 8">
            <a:extLst>
              <a:ext uri="{FF2B5EF4-FFF2-40B4-BE49-F238E27FC236}">
                <a16:creationId xmlns:a16="http://schemas.microsoft.com/office/drawing/2014/main" id="{91D35EF9-44D5-4666-9C5D-E08B3DAF135B}"/>
              </a:ext>
            </a:extLst>
          </p:cNvPr>
          <p:cNvSpPr txBox="1"/>
          <p:nvPr/>
        </p:nvSpPr>
        <p:spPr>
          <a:xfrm>
            <a:off x="1123967" y="3494448"/>
            <a:ext cx="247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Importance Arises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Weather</a:t>
            </a:r>
            <a:endParaRPr lang="en-US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1AC34-4CBF-4230-BA84-521C8FE3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8" y="1500678"/>
            <a:ext cx="10392383" cy="321461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3B49BB5-256E-4468-AC67-2C07571F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736435"/>
              </p:ext>
            </p:extLst>
          </p:nvPr>
        </p:nvGraphicFramePr>
        <p:xfrm>
          <a:off x="991141" y="5357322"/>
          <a:ext cx="10301052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75263">
                  <a:extLst>
                    <a:ext uri="{9D8B030D-6E8A-4147-A177-3AD203B41FA5}">
                      <a16:colId xmlns:a16="http://schemas.microsoft.com/office/drawing/2014/main" val="4090444906"/>
                    </a:ext>
                  </a:extLst>
                </a:gridCol>
                <a:gridCol w="2575263">
                  <a:extLst>
                    <a:ext uri="{9D8B030D-6E8A-4147-A177-3AD203B41FA5}">
                      <a16:colId xmlns:a16="http://schemas.microsoft.com/office/drawing/2014/main" val="2514958346"/>
                    </a:ext>
                  </a:extLst>
                </a:gridCol>
                <a:gridCol w="2575263">
                  <a:extLst>
                    <a:ext uri="{9D8B030D-6E8A-4147-A177-3AD203B41FA5}">
                      <a16:colId xmlns:a16="http://schemas.microsoft.com/office/drawing/2014/main" val="2621693465"/>
                    </a:ext>
                  </a:extLst>
                </a:gridCol>
                <a:gridCol w="2575263">
                  <a:extLst>
                    <a:ext uri="{9D8B030D-6E8A-4147-A177-3AD203B41FA5}">
                      <a16:colId xmlns:a16="http://schemas.microsoft.com/office/drawing/2014/main" val="2172871552"/>
                    </a:ext>
                  </a:extLst>
                </a:gridCol>
              </a:tblGrid>
              <a:tr h="329987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mbria" panose="02040503050406030204" pitchFamily="18" charset="0"/>
                        </a:rPr>
                        <a:t>MSE</a:t>
                      </a:r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mbria" panose="02040503050406030204" pitchFamily="18" charset="0"/>
                        </a:rPr>
                        <a:t>MAE</a:t>
                      </a:r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mbria" panose="02040503050406030204" pitchFamily="18" charset="0"/>
                        </a:rPr>
                        <a:t>MAPE</a:t>
                      </a:r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24116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Simple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1521.66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28.39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10.93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97095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XGBoost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59.63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5.45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1.96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4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7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-2.3.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Forecast Performance –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PV Load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B188202B-412B-4B2C-91CA-111F61EDB3D4}"/>
              </a:ext>
            </a:extLst>
          </p:cNvPr>
          <p:cNvSpPr txBox="1"/>
          <p:nvPr/>
        </p:nvSpPr>
        <p:spPr>
          <a:xfrm>
            <a:off x="899807" y="4993865"/>
            <a:ext cx="73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Metrics on Implementation Period: 2019-01-01 to  2019-12-31</a:t>
            </a:r>
          </a:p>
        </p:txBody>
      </p:sp>
      <p:sp>
        <p:nvSpPr>
          <p:cNvPr id="79" name="文本框 8">
            <a:extLst>
              <a:ext uri="{FF2B5EF4-FFF2-40B4-BE49-F238E27FC236}">
                <a16:creationId xmlns:a16="http://schemas.microsoft.com/office/drawing/2014/main" id="{91D35EF9-44D5-4666-9C5D-E08B3DAF135B}"/>
              </a:ext>
            </a:extLst>
          </p:cNvPr>
          <p:cNvSpPr txBox="1"/>
          <p:nvPr/>
        </p:nvSpPr>
        <p:spPr>
          <a:xfrm>
            <a:off x="1123967" y="3494448"/>
            <a:ext cx="247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Importance Arises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Weather</a:t>
            </a:r>
            <a:endParaRPr lang="en-US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1AC34-4CBF-4230-BA84-521C8FE3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8" y="1500678"/>
            <a:ext cx="10392383" cy="321461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3B49BB5-256E-4468-AC67-2C07571F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05997"/>
              </p:ext>
            </p:extLst>
          </p:nvPr>
        </p:nvGraphicFramePr>
        <p:xfrm>
          <a:off x="991141" y="5357322"/>
          <a:ext cx="10301052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75263">
                  <a:extLst>
                    <a:ext uri="{9D8B030D-6E8A-4147-A177-3AD203B41FA5}">
                      <a16:colId xmlns:a16="http://schemas.microsoft.com/office/drawing/2014/main" val="4090444906"/>
                    </a:ext>
                  </a:extLst>
                </a:gridCol>
                <a:gridCol w="2575263">
                  <a:extLst>
                    <a:ext uri="{9D8B030D-6E8A-4147-A177-3AD203B41FA5}">
                      <a16:colId xmlns:a16="http://schemas.microsoft.com/office/drawing/2014/main" val="2514958346"/>
                    </a:ext>
                  </a:extLst>
                </a:gridCol>
                <a:gridCol w="2575263">
                  <a:extLst>
                    <a:ext uri="{9D8B030D-6E8A-4147-A177-3AD203B41FA5}">
                      <a16:colId xmlns:a16="http://schemas.microsoft.com/office/drawing/2014/main" val="2621693465"/>
                    </a:ext>
                  </a:extLst>
                </a:gridCol>
                <a:gridCol w="2575263">
                  <a:extLst>
                    <a:ext uri="{9D8B030D-6E8A-4147-A177-3AD203B41FA5}">
                      <a16:colId xmlns:a16="http://schemas.microsoft.com/office/drawing/2014/main" val="2172871552"/>
                    </a:ext>
                  </a:extLst>
                </a:gridCol>
              </a:tblGrid>
              <a:tr h="329987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mbria" panose="02040503050406030204" pitchFamily="18" charset="0"/>
                        </a:rPr>
                        <a:t>MSE</a:t>
                      </a:r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mbria" panose="02040503050406030204" pitchFamily="18" charset="0"/>
                        </a:rPr>
                        <a:t>MAE</a:t>
                      </a:r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mbria" panose="02040503050406030204" pitchFamily="18" charset="0"/>
                        </a:rPr>
                        <a:t>MAPE</a:t>
                      </a:r>
                      <a:endParaRPr lang="zh-CN" alt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24116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Simple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1100.34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15.70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-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97095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XGBoost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106.36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4.11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Cambria" panose="02040503050406030204" pitchFamily="18" charset="0"/>
                        </a:rPr>
                        <a:t>-</a:t>
                      </a:r>
                      <a:endParaRPr lang="zh-CN" altLang="en-US" sz="1600" b="1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49431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99506BB-02C1-4B77-B3E5-7FBA7EBF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07" y="1504264"/>
            <a:ext cx="10392383" cy="32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3. Gantt Chart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D47A8-95C2-418D-A0D4-E77A4AF7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88" y="1371601"/>
            <a:ext cx="9082424" cy="19143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2876F-969E-470A-85EC-44B287DC8F5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967226" y="3252028"/>
            <a:ext cx="0" cy="47391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8">
            <a:extLst>
              <a:ext uri="{FF2B5EF4-FFF2-40B4-BE49-F238E27FC236}">
                <a16:creationId xmlns:a16="http://schemas.microsoft.com/office/drawing/2014/main" id="{2CF7A599-0ADB-425A-B250-722F6FF46381}"/>
              </a:ext>
            </a:extLst>
          </p:cNvPr>
          <p:cNvSpPr txBox="1"/>
          <p:nvPr/>
        </p:nvSpPr>
        <p:spPr>
          <a:xfrm>
            <a:off x="8967226" y="3572052"/>
            <a:ext cx="283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Intro &amp; Abs, Draft revise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22D8D2-624C-4BE9-A55E-A4DC95B6B81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694011" y="2955088"/>
            <a:ext cx="0" cy="10407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>
            <a:extLst>
              <a:ext uri="{FF2B5EF4-FFF2-40B4-BE49-F238E27FC236}">
                <a16:creationId xmlns:a16="http://schemas.microsoft.com/office/drawing/2014/main" id="{5EFC9473-7868-457E-BE7F-04F75B7D45C5}"/>
              </a:ext>
            </a:extLst>
          </p:cNvPr>
          <p:cNvSpPr txBox="1"/>
          <p:nvPr/>
        </p:nvSpPr>
        <p:spPr>
          <a:xfrm>
            <a:off x="7694011" y="3841978"/>
            <a:ext cx="283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Literature Review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04341E-73AA-436E-ABA3-B1872D04F71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756462" y="2824223"/>
            <a:ext cx="0" cy="14577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>
            <a:extLst>
              <a:ext uri="{FF2B5EF4-FFF2-40B4-BE49-F238E27FC236}">
                <a16:creationId xmlns:a16="http://schemas.microsoft.com/office/drawing/2014/main" id="{C2E5ACBF-E00E-451D-B0E8-6390C626E397}"/>
              </a:ext>
            </a:extLst>
          </p:cNvPr>
          <p:cNvSpPr txBox="1"/>
          <p:nvPr/>
        </p:nvSpPr>
        <p:spPr>
          <a:xfrm>
            <a:off x="6756462" y="4128081"/>
            <a:ext cx="283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Discussion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FBC04A-85C4-4584-9D45-027F2B15F8D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274496" y="2685162"/>
            <a:ext cx="0" cy="18667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8">
            <a:extLst>
              <a:ext uri="{FF2B5EF4-FFF2-40B4-BE49-F238E27FC236}">
                <a16:creationId xmlns:a16="http://schemas.microsoft.com/office/drawing/2014/main" id="{A1780231-1C70-4D01-8310-509C4B1A12D3}"/>
              </a:ext>
            </a:extLst>
          </p:cNvPr>
          <p:cNvSpPr txBox="1"/>
          <p:nvPr/>
        </p:nvSpPr>
        <p:spPr>
          <a:xfrm>
            <a:off x="6274496" y="4398007"/>
            <a:ext cx="283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Results 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246B00-5A5A-403B-BEF7-63820EFC1124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35539" y="2534856"/>
            <a:ext cx="0" cy="23573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8">
            <a:extLst>
              <a:ext uri="{FF2B5EF4-FFF2-40B4-BE49-F238E27FC236}">
                <a16:creationId xmlns:a16="http://schemas.microsoft.com/office/drawing/2014/main" id="{5338BAA8-9E9B-4EC9-B35D-E927F012C1B5}"/>
              </a:ext>
            </a:extLst>
          </p:cNvPr>
          <p:cNvSpPr txBox="1"/>
          <p:nvPr/>
        </p:nvSpPr>
        <p:spPr>
          <a:xfrm>
            <a:off x="5435539" y="4738267"/>
            <a:ext cx="367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Methodology (</a:t>
            </a:r>
            <a:r>
              <a:rPr lang="zh-CN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may</a:t>
            </a:r>
            <a:r>
              <a:rPr lang="zh-CN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need</a:t>
            </a:r>
            <a:r>
              <a:rPr lang="zh-CN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more</a:t>
            </a:r>
            <a:r>
              <a:rPr lang="zh-CN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time) 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246E06-8853-4E5B-BF8B-39FED0E936A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532713" y="2388222"/>
            <a:ext cx="0" cy="279084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8">
            <a:extLst>
              <a:ext uri="{FF2B5EF4-FFF2-40B4-BE49-F238E27FC236}">
                <a16:creationId xmlns:a16="http://schemas.microsoft.com/office/drawing/2014/main" id="{2B5A0B1C-742F-4E93-A10A-6F3B2285D6BA}"/>
              </a:ext>
            </a:extLst>
          </p:cNvPr>
          <p:cNvSpPr txBox="1"/>
          <p:nvPr/>
        </p:nvSpPr>
        <p:spPr>
          <a:xfrm>
            <a:off x="4532713" y="5025174"/>
            <a:ext cx="367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Future work, with simple exp and results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D9FFF3-83EE-4D32-A6C5-3712D5F64647}"/>
              </a:ext>
            </a:extLst>
          </p:cNvPr>
          <p:cNvCxnSpPr>
            <a:cxnSpLocks/>
            <a:endCxn id="37" idx="1"/>
          </p:cNvCxnSpPr>
          <p:nvPr/>
        </p:nvCxnSpPr>
        <p:spPr>
          <a:xfrm flipH="1">
            <a:off x="3629886" y="2233914"/>
            <a:ext cx="2" cy="320752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8">
            <a:extLst>
              <a:ext uri="{FF2B5EF4-FFF2-40B4-BE49-F238E27FC236}">
                <a16:creationId xmlns:a16="http://schemas.microsoft.com/office/drawing/2014/main" id="{BAD4A247-A360-49BA-AB33-34A30E6FEDEE}"/>
              </a:ext>
            </a:extLst>
          </p:cNvPr>
          <p:cNvSpPr txBox="1"/>
          <p:nvPr/>
        </p:nvSpPr>
        <p:spPr>
          <a:xfrm>
            <a:off x="3629886" y="5287554"/>
            <a:ext cx="596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Visualization: Results,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work&amp;data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flow, Overview of the study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2D3B63-0E2E-418B-B9C8-416B6213FF6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245096" y="2103251"/>
            <a:ext cx="0" cy="364038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8">
            <a:extLst>
              <a:ext uri="{FF2B5EF4-FFF2-40B4-BE49-F238E27FC236}">
                <a16:creationId xmlns:a16="http://schemas.microsoft.com/office/drawing/2014/main" id="{1099A86A-4E03-4159-8FCC-B5338F8B96E4}"/>
              </a:ext>
            </a:extLst>
          </p:cNvPr>
          <p:cNvSpPr txBox="1"/>
          <p:nvPr/>
        </p:nvSpPr>
        <p:spPr>
          <a:xfrm>
            <a:off x="2245096" y="5589745"/>
            <a:ext cx="596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Experiment: MPC with prediction, MSC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0668F5-E0FE-4D9C-BAAE-5DED54C791DA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760344" y="1960199"/>
            <a:ext cx="0" cy="406168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8">
            <a:extLst>
              <a:ext uri="{FF2B5EF4-FFF2-40B4-BE49-F238E27FC236}">
                <a16:creationId xmlns:a16="http://schemas.microsoft.com/office/drawing/2014/main" id="{553608DF-CC71-47EE-9426-8ABBED9EE472}"/>
              </a:ext>
            </a:extLst>
          </p:cNvPr>
          <p:cNvSpPr txBox="1"/>
          <p:nvPr/>
        </p:nvSpPr>
        <p:spPr>
          <a:xfrm>
            <a:off x="1760344" y="5867990"/>
            <a:ext cx="596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Adjusting the XGB Model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6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1331285" y="1798743"/>
            <a:ext cx="952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Progress of Week4,</a:t>
            </a:r>
            <a:r>
              <a:rPr lang="zh-CN" alt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July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B748D353-2058-4B77-A711-9A110461B509}"/>
              </a:ext>
            </a:extLst>
          </p:cNvPr>
          <p:cNvSpPr txBox="1"/>
          <p:nvPr/>
        </p:nvSpPr>
        <p:spPr>
          <a:xfrm>
            <a:off x="1331285" y="2624653"/>
            <a:ext cx="95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0E83C72-8273-4B90-9A32-00E9C61E204D}"/>
              </a:ext>
            </a:extLst>
          </p:cNvPr>
          <p:cNvSpPr txBox="1"/>
          <p:nvPr/>
        </p:nvSpPr>
        <p:spPr>
          <a:xfrm>
            <a:off x="1331285" y="3024763"/>
            <a:ext cx="9529430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Running the Experiments</a:t>
            </a:r>
            <a:r>
              <a:rPr lang="en-US" altLang="zh-CN" sz="105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1.1 Prediction setting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1.2 Visualization of Heuristic Prediction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1.3 OPEX Results</a:t>
            </a:r>
          </a:p>
          <a:p>
            <a:pPr algn="ctr"/>
            <a:r>
              <a:rPr lang="en-US" sz="105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0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3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Running the Experiments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Prediction setting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2DC3B-B5AB-4AA2-8E8F-53F40C15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463841"/>
            <a:ext cx="9648825" cy="49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0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Running the Experiments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Visualization of Heuristic Prediction - MAE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32BF-3AF5-4831-A315-A79CC9928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4"/>
          <a:stretch/>
        </p:blipFill>
        <p:spPr>
          <a:xfrm>
            <a:off x="1187852" y="1433340"/>
            <a:ext cx="9816296" cy="2371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72FEE-7580-4497-8B43-F2A311419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"/>
          <a:stretch/>
        </p:blipFill>
        <p:spPr>
          <a:xfrm>
            <a:off x="1187852" y="3842795"/>
            <a:ext cx="9816296" cy="2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33AC3C-B90C-4B96-B6B7-96A6B74A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15304"/>
            <a:ext cx="3468068" cy="3429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T1: Inspect whether the conclusion stands still on other bld&amp;pv&amp;ev combinations.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70C18C6-E80F-4843-B061-B90CACD165B9}"/>
              </a:ext>
            </a:extLst>
          </p:cNvPr>
          <p:cNvSpPr/>
          <p:nvPr/>
        </p:nvSpPr>
        <p:spPr>
          <a:xfrm>
            <a:off x="2406457" y="3561081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A91513-8E74-4985-A35C-DFD704E43631}"/>
              </a:ext>
            </a:extLst>
          </p:cNvPr>
          <p:cNvSpPr txBox="1"/>
          <p:nvPr/>
        </p:nvSpPr>
        <p:spPr>
          <a:xfrm>
            <a:off x="3008216" y="3800073"/>
            <a:ext cx="82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n w="6350">
                  <a:solidFill>
                    <a:schemeClr val="bg1"/>
                  </a:solidFill>
                </a:ln>
                <a:solidFill>
                  <a:srgbClr val="FFC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Gilman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315678-FF93-44B2-B912-18F2D6A6811E}"/>
              </a:ext>
            </a:extLst>
          </p:cNvPr>
          <p:cNvSpPr txBox="1"/>
          <p:nvPr/>
        </p:nvSpPr>
        <p:spPr>
          <a:xfrm>
            <a:off x="571500" y="10572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b1.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adjancent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to Gilman - </a:t>
            </a:r>
            <a:r>
              <a:rPr lang="en-US" sz="16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unif</a:t>
            </a: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F7A3CA-BF8D-4381-A877-333D71F0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1802" y="880049"/>
            <a:ext cx="2586344" cy="4064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1AE193-6949-4C19-A420-163644B0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844" y="880049"/>
            <a:ext cx="2586344" cy="40642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591128-B135-4D59-BFE6-29CBD918DCEB}"/>
              </a:ext>
            </a:extLst>
          </p:cNvPr>
          <p:cNvSpPr txBox="1"/>
          <p:nvPr/>
        </p:nvSpPr>
        <p:spPr>
          <a:xfrm>
            <a:off x="571500" y="5348553"/>
            <a:ext cx="9529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Common Params: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Strategy: MPC |  </a:t>
            </a:r>
            <a:r>
              <a:rPr lang="en-US" sz="1600" u="sng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ev_charge_rule</a:t>
            </a:r>
            <a:r>
              <a:rPr lang="en-US" sz="1600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u="sng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unif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p_grid_max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1.5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0.6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price_sell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0.6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deg_model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DOD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Notes: MPC_GT set independently on two rows ( to ensure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Pred_model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only variable )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A116C9-7698-4678-BFC4-5064398209C3}"/>
              </a:ext>
            </a:extLst>
          </p:cNvPr>
          <p:cNvSpPr txBox="1"/>
          <p:nvPr/>
        </p:nvSpPr>
        <p:spPr>
          <a:xfrm>
            <a:off x="4706653" y="4944304"/>
            <a:ext cx="161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Pepper Canyon</a:t>
            </a:r>
            <a:endParaRPr lang="en-US" sz="12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1F41B-F822-448D-879B-4C511F676A76}"/>
              </a:ext>
            </a:extLst>
          </p:cNvPr>
          <p:cNvSpPr txBox="1"/>
          <p:nvPr/>
        </p:nvSpPr>
        <p:spPr>
          <a:xfrm>
            <a:off x="7145243" y="4944305"/>
            <a:ext cx="1782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Student Service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DEAB55A-C0EC-4655-A018-C375603EA2EF}"/>
              </a:ext>
            </a:extLst>
          </p:cNvPr>
          <p:cNvSpPr/>
          <p:nvPr/>
        </p:nvSpPr>
        <p:spPr>
          <a:xfrm>
            <a:off x="2515991" y="3671033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CBD2BFA-4F12-48A6-933C-224386849009}"/>
              </a:ext>
            </a:extLst>
          </p:cNvPr>
          <p:cNvSpPr/>
          <p:nvPr/>
        </p:nvSpPr>
        <p:spPr>
          <a:xfrm>
            <a:off x="2777929" y="3573610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136061-CF58-440F-A688-5285ACDAD16F}"/>
              </a:ext>
            </a:extLst>
          </p:cNvPr>
          <p:cNvSpPr/>
          <p:nvPr/>
        </p:nvSpPr>
        <p:spPr>
          <a:xfrm>
            <a:off x="2854128" y="3838706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1394F-D89E-48E5-855B-53028776C402}"/>
              </a:ext>
            </a:extLst>
          </p:cNvPr>
          <p:cNvSpPr txBox="1"/>
          <p:nvPr/>
        </p:nvSpPr>
        <p:spPr>
          <a:xfrm>
            <a:off x="2651164" y="3367117"/>
            <a:ext cx="132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ln w="6350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StudentService</a:t>
            </a:r>
            <a:endParaRPr lang="en-US" sz="900" b="1" dirty="0">
              <a:ln w="6350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879C9A-BFEE-4F58-9914-08BAAFF813A2}"/>
              </a:ext>
            </a:extLst>
          </p:cNvPr>
          <p:cNvSpPr txBox="1"/>
          <p:nvPr/>
        </p:nvSpPr>
        <p:spPr>
          <a:xfrm>
            <a:off x="1742437" y="3337816"/>
            <a:ext cx="132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ln w="6350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PepperCanyon</a:t>
            </a:r>
            <a:endParaRPr lang="en-US" sz="900" b="1" dirty="0">
              <a:ln w="6350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48F9DF-DD12-47B2-856E-557F32BCF803}"/>
              </a:ext>
            </a:extLst>
          </p:cNvPr>
          <p:cNvSpPr txBox="1"/>
          <p:nvPr/>
        </p:nvSpPr>
        <p:spPr>
          <a:xfrm>
            <a:off x="1811493" y="3878926"/>
            <a:ext cx="132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ln w="6350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MusicBuilding</a:t>
            </a:r>
            <a:endParaRPr lang="en-US" sz="900" b="1" dirty="0">
              <a:ln w="6350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F88EF21-7D8B-4AC9-AA63-D1696977D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390" y="880049"/>
            <a:ext cx="2586344" cy="406425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3F565AE-5713-4E49-8E2C-7A5090150A04}"/>
              </a:ext>
            </a:extLst>
          </p:cNvPr>
          <p:cNvSpPr txBox="1"/>
          <p:nvPr/>
        </p:nvSpPr>
        <p:spPr>
          <a:xfrm>
            <a:off x="9504110" y="4944305"/>
            <a:ext cx="214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Music Building</a:t>
            </a:r>
            <a:endParaRPr lang="en-US" sz="1200" b="1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83F62C-2A27-45F5-BECE-214028EBA11B}"/>
              </a:ext>
            </a:extLst>
          </p:cNvPr>
          <p:cNvSpPr/>
          <p:nvPr/>
        </p:nvSpPr>
        <p:spPr>
          <a:xfrm>
            <a:off x="2573079" y="3758658"/>
            <a:ext cx="527375" cy="527375"/>
          </a:xfrm>
          <a:prstGeom prst="ellipse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4E665D-1CFF-4745-9366-A7D54E424325}"/>
              </a:ext>
            </a:extLst>
          </p:cNvPr>
          <p:cNvSpPr txBox="1"/>
          <p:nvPr/>
        </p:nvSpPr>
        <p:spPr>
          <a:xfrm>
            <a:off x="4431502" y="5210052"/>
            <a:ext cx="7188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+ </a:t>
            </a:r>
            <a:r>
              <a:rPr lang="en-US" altLang="zh-CN" sz="1200" b="1" dirty="0" err="1"/>
              <a:t>ev</a:t>
            </a:r>
            <a:r>
              <a:rPr lang="en-US" altLang="zh-CN" sz="1200" b="1" dirty="0"/>
              <a:t>: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Gilman | </a:t>
            </a:r>
            <a:r>
              <a:rPr lang="en-US" altLang="zh-CN" sz="1200" b="1" dirty="0" err="1"/>
              <a:t>pv</a:t>
            </a:r>
            <a:r>
              <a:rPr lang="en-US" altLang="zh-CN" sz="1200" b="1" dirty="0"/>
              <a:t>: Gilman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2042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Running the Experiments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Visualization of Heuristic Prediction - MAPE 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32BF-3AF5-4831-A315-A79CC9928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8" b="10950"/>
          <a:stretch/>
        </p:blipFill>
        <p:spPr>
          <a:xfrm>
            <a:off x="1187852" y="1355600"/>
            <a:ext cx="9816296" cy="2446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72FEE-7580-4497-8B43-F2A311419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" b="592"/>
          <a:stretch/>
        </p:blipFill>
        <p:spPr>
          <a:xfrm>
            <a:off x="1187852" y="3771417"/>
            <a:ext cx="9816296" cy="2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9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Running the Experiments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OPEX Results – bat:6h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DC363-D38C-4C41-9E89-568FFCAA2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9" y="1282865"/>
            <a:ext cx="10837762" cy="54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Running the Experiments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OPEX Results – bat:6h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C5351-A6F6-4B41-A664-40AED3092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5" y="2187617"/>
            <a:ext cx="10864750" cy="3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Running the Experiments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OPEX Results – bat:6h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9FCDE-E2F0-427F-8E69-4EDE15C73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73" y="1506484"/>
            <a:ext cx="4788949" cy="484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615F4-D2D8-48F7-B2CE-38FBB87A4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8" y="1506484"/>
            <a:ext cx="4788949" cy="48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1331285" y="1798743"/>
            <a:ext cx="952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Progress of Week1,</a:t>
            </a:r>
            <a:r>
              <a:rPr lang="zh-CN" alt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August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B748D353-2058-4B77-A711-9A110461B509}"/>
              </a:ext>
            </a:extLst>
          </p:cNvPr>
          <p:cNvSpPr txBox="1"/>
          <p:nvPr/>
        </p:nvSpPr>
        <p:spPr>
          <a:xfrm>
            <a:off x="1331285" y="2624653"/>
            <a:ext cx="95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0E83C72-8273-4B90-9A32-00E9C61E204D}"/>
              </a:ext>
            </a:extLst>
          </p:cNvPr>
          <p:cNvSpPr txBox="1"/>
          <p:nvPr/>
        </p:nvSpPr>
        <p:spPr>
          <a:xfrm>
            <a:off x="1331285" y="3024763"/>
            <a:ext cx="9529430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How to Formulate Demand Charge</a:t>
            </a:r>
            <a:endParaRPr lang="en-US" altLang="zh-CN" sz="10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1.1 Two ways mentioned earlier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1.2 Add extra penalty – Take RBC as a base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1.3 Relate paper</a:t>
            </a:r>
          </a:p>
          <a:p>
            <a:pPr algn="ctr"/>
            <a:r>
              <a:rPr lang="en-US" sz="105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0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2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Two ways mentioned earlier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32E354D-9023-45CC-8B88-36D340AE678E}"/>
              </a:ext>
            </a:extLst>
          </p:cNvPr>
          <p:cNvGrpSpPr/>
          <p:nvPr/>
        </p:nvGrpSpPr>
        <p:grpSpPr>
          <a:xfrm>
            <a:off x="1179377" y="4191027"/>
            <a:ext cx="9833246" cy="1671739"/>
            <a:chOff x="1179377" y="4005391"/>
            <a:chExt cx="9833246" cy="18573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538208-9E9F-4AA7-8100-567B95CF765C}"/>
                </a:ext>
              </a:extLst>
            </p:cNvPr>
            <p:cNvGrpSpPr/>
            <p:nvPr/>
          </p:nvGrpSpPr>
          <p:grpSpPr>
            <a:xfrm>
              <a:off x="1179377" y="4005391"/>
              <a:ext cx="9833246" cy="1857375"/>
              <a:chOff x="1179377" y="1860617"/>
              <a:chExt cx="9833246" cy="185737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8E3BC-2320-4C0D-8027-4D411D53AF34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7AC0E7B-1F88-4BEC-A583-91C1B6FDB2D1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F5BF22-CAA6-4CDC-B645-7F825718ED4B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6C0A8F1-735C-42DB-A847-01A82029C10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2E19047-80D6-4707-9DAA-8BD66157C13E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0DE3B34-5FFC-4673-B7A5-315F16397D01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2A983D9-B50A-4733-8F13-8013D23EED25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B018273-F9F9-430E-BB32-28F57FB4D5BF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CA2104D-8C45-44AA-A0A0-8ED7A6101284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49E885B-1446-4940-B264-6100895331E9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3AD4A-9FF1-45FF-963A-73A384B09A88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Multiplication Sign 43">
                <a:extLst>
                  <a:ext uri="{FF2B5EF4-FFF2-40B4-BE49-F238E27FC236}">
                    <a16:creationId xmlns:a16="http://schemas.microsoft.com/office/drawing/2014/main" id="{5DC1C2F1-9A47-45EC-AA63-A6EE2D1DE2C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Multiplication Sign 44">
                <a:extLst>
                  <a:ext uri="{FF2B5EF4-FFF2-40B4-BE49-F238E27FC236}">
                    <a16:creationId xmlns:a16="http://schemas.microsoft.com/office/drawing/2014/main" id="{464A9CED-FAE6-40AC-853B-8472E1DC1A85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Multiplication Sign 45">
                <a:extLst>
                  <a:ext uri="{FF2B5EF4-FFF2-40B4-BE49-F238E27FC236}">
                    <a16:creationId xmlns:a16="http://schemas.microsoft.com/office/drawing/2014/main" id="{D09CBA0B-BA2D-45EA-983C-91AF0F51E82D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Multiplication Sign 46">
                <a:extLst>
                  <a:ext uri="{FF2B5EF4-FFF2-40B4-BE49-F238E27FC236}">
                    <a16:creationId xmlns:a16="http://schemas.microsoft.com/office/drawing/2014/main" id="{D8EE9E6E-03E6-4870-B3D4-B2EEF22D63EA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Multiplication Sign 47">
                <a:extLst>
                  <a:ext uri="{FF2B5EF4-FFF2-40B4-BE49-F238E27FC236}">
                    <a16:creationId xmlns:a16="http://schemas.microsoft.com/office/drawing/2014/main" id="{87FF7714-4CBB-436F-8955-794DC4D609AA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Multiplication Sign 48">
                <a:extLst>
                  <a:ext uri="{FF2B5EF4-FFF2-40B4-BE49-F238E27FC236}">
                    <a16:creationId xmlns:a16="http://schemas.microsoft.com/office/drawing/2014/main" id="{FE067386-DD1A-4E2A-B53B-BD458CDFAE61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Multiplication Sign 49">
                <a:extLst>
                  <a:ext uri="{FF2B5EF4-FFF2-40B4-BE49-F238E27FC236}">
                    <a16:creationId xmlns:a16="http://schemas.microsoft.com/office/drawing/2014/main" id="{73132EAE-90A6-4C1D-8C24-0C9499C16F2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E7A633-1A12-48A6-8018-EAB4ECABDD03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A7A580-0359-4697-9B55-2E1D9C0E3C58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8B1D3B-88CB-42C4-9158-6950D4F6B663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0AF436-5E38-4F90-9339-30F773032F3C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77E947-A0CA-466A-87B7-82076D7C4E41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E67E025-C21C-4AD7-80AB-2E034F697380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E65F9F0-80FE-42B1-A28B-DE45799E30BD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9D0DC4-1D95-4BF6-82B4-C4FF94114AB8}"/>
                </a:ext>
              </a:extLst>
            </p:cNvPr>
            <p:cNvSpPr/>
            <p:nvPr/>
          </p:nvSpPr>
          <p:spPr>
            <a:xfrm>
              <a:off x="1381330" y="4958460"/>
              <a:ext cx="9341244" cy="887270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78D253-6033-487C-820B-71D4C3477D28}"/>
                </a:ext>
              </a:extLst>
            </p:cNvPr>
            <p:cNvSpPr/>
            <p:nvPr/>
          </p:nvSpPr>
          <p:spPr>
            <a:xfrm>
              <a:off x="1381330" y="4863954"/>
              <a:ext cx="9358001" cy="945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5C8D18F-C546-4990-B143-B5DB38BBF437}"/>
                </a:ext>
              </a:extLst>
            </p:cNvPr>
            <p:cNvSpPr/>
            <p:nvPr/>
          </p:nvSpPr>
          <p:spPr>
            <a:xfrm>
              <a:off x="1381330" y="4538106"/>
              <a:ext cx="9358001" cy="325846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F1EDF6-71F7-486D-90BA-69A338BE86DB}"/>
                </a:ext>
              </a:extLst>
            </p:cNvPr>
            <p:cNvSpPr/>
            <p:nvPr/>
          </p:nvSpPr>
          <p:spPr>
            <a:xfrm>
              <a:off x="1381330" y="4265262"/>
              <a:ext cx="9358001" cy="286378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089F413-1280-47F9-962E-BE2F32217345}"/>
                </a:ext>
              </a:extLst>
            </p:cNvPr>
            <p:cNvCxnSpPr/>
            <p:nvPr/>
          </p:nvCxnSpPr>
          <p:spPr>
            <a:xfrm>
              <a:off x="2446020" y="4958457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F5DEDE-A0E3-440E-953F-84426C009D7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4855973"/>
              <a:ext cx="0" cy="142491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56E6F22-E6B4-4AE3-B63B-167AE286F42E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4548562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4CBE440-B9EB-45A1-BA4A-71DEDC005AE8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4249357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0D19922-4477-4AF1-B764-AA666CC05C5C}"/>
              </a:ext>
            </a:extLst>
          </p:cNvPr>
          <p:cNvGrpSpPr/>
          <p:nvPr/>
        </p:nvGrpSpPr>
        <p:grpSpPr>
          <a:xfrm>
            <a:off x="1179377" y="2193870"/>
            <a:ext cx="9833246" cy="1687068"/>
            <a:chOff x="1179377" y="2006531"/>
            <a:chExt cx="9833246" cy="187440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FF93EB-3F08-4440-9436-EC17E6ABB76A}"/>
                </a:ext>
              </a:extLst>
            </p:cNvPr>
            <p:cNvGrpSpPr/>
            <p:nvPr/>
          </p:nvGrpSpPr>
          <p:grpSpPr>
            <a:xfrm>
              <a:off x="1179377" y="2006531"/>
              <a:ext cx="9833246" cy="1857375"/>
              <a:chOff x="1179377" y="1860617"/>
              <a:chExt cx="9833246" cy="18573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1DD2C3-C34F-4C2D-8295-D4797BBF7E83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E1F52A74-CC2D-4478-912C-8084BDF8CD5C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D49B603-E28F-456B-BED6-A34D87094AF5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9B84FDD-F8B4-4A4F-BF35-CC146178A5F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E53361-A2DC-4BA4-8F75-35C9B44B76D4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DD4BE00-653C-4330-B563-FBB09692E1F9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B528DA7-107D-40E3-811D-6FEEE2730652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45D7757-E7BC-477F-86B9-13F43A42D309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8940753-77FF-438F-B79C-6A6D91B2A111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CC6A400-D776-4121-A13D-9D5DCA88FA2C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BF164F-0EA7-4364-9C74-F7AF1FA907AA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6ED5E24D-0AF4-48C9-A545-87D9F165DE4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Multiplication Sign 19">
                <a:extLst>
                  <a:ext uri="{FF2B5EF4-FFF2-40B4-BE49-F238E27FC236}">
                    <a16:creationId xmlns:a16="http://schemas.microsoft.com/office/drawing/2014/main" id="{77BFAD38-590A-4665-A28B-5DB11655C897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Multiplication Sign 20">
                <a:extLst>
                  <a:ext uri="{FF2B5EF4-FFF2-40B4-BE49-F238E27FC236}">
                    <a16:creationId xmlns:a16="http://schemas.microsoft.com/office/drawing/2014/main" id="{86D7733B-4813-46BE-BFC8-F840C8FE03E6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Multiplication Sign 21">
                <a:extLst>
                  <a:ext uri="{FF2B5EF4-FFF2-40B4-BE49-F238E27FC236}">
                    <a16:creationId xmlns:a16="http://schemas.microsoft.com/office/drawing/2014/main" id="{72901BEC-413A-4313-B558-889C43804B58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Multiplication Sign 22">
                <a:extLst>
                  <a:ext uri="{FF2B5EF4-FFF2-40B4-BE49-F238E27FC236}">
                    <a16:creationId xmlns:a16="http://schemas.microsoft.com/office/drawing/2014/main" id="{25E69ADF-0DF4-494A-8A94-03220A049AC9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884B724E-587C-4290-BBDB-A491093D5F1B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0182791F-F7F0-4F4D-AA56-74061BA9764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3275A63-8272-4831-A995-32882425E540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75190A0-D4A1-4ABD-BAD9-B0581FFF533E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2167BE-B3DC-457E-A4E5-CF0D6BD53102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6B1CAD-46AE-43D5-B718-9B417499D815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64AD0A0-4118-45E0-AB90-4D6219C7CE62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8C07FB2-2259-4C46-B66C-5270ECD32246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66B69E-CBBB-46E4-B510-69AB5C428AB0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3E521A-664B-46D3-AF92-8AE5C3ADE0F1}"/>
                </a:ext>
              </a:extLst>
            </p:cNvPr>
            <p:cNvSpPr/>
            <p:nvPr/>
          </p:nvSpPr>
          <p:spPr>
            <a:xfrm>
              <a:off x="1373017" y="2959599"/>
              <a:ext cx="9358001" cy="90430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189E56-CE98-4E46-BD83-CD06053CB05C}"/>
                </a:ext>
              </a:extLst>
            </p:cNvPr>
            <p:cNvSpPr/>
            <p:nvPr/>
          </p:nvSpPr>
          <p:spPr>
            <a:xfrm>
              <a:off x="1373017" y="2866409"/>
              <a:ext cx="9358001" cy="99749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8A4848-F88C-40AC-9689-E19C4F59DB02}"/>
                </a:ext>
              </a:extLst>
            </p:cNvPr>
            <p:cNvSpPr/>
            <p:nvPr/>
          </p:nvSpPr>
          <p:spPr>
            <a:xfrm>
              <a:off x="1373017" y="2546479"/>
              <a:ext cx="9358001" cy="1334459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C445DB-575E-45E5-97E9-51CF62975935}"/>
                </a:ext>
              </a:extLst>
            </p:cNvPr>
            <p:cNvSpPr/>
            <p:nvPr/>
          </p:nvSpPr>
          <p:spPr>
            <a:xfrm>
              <a:off x="1364574" y="2250497"/>
              <a:ext cx="9358001" cy="159637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1E5DBB4-9BD9-479C-B591-3F4146EDBA19}"/>
                </a:ext>
              </a:extLst>
            </p:cNvPr>
            <p:cNvCxnSpPr/>
            <p:nvPr/>
          </p:nvCxnSpPr>
          <p:spPr>
            <a:xfrm>
              <a:off x="2446020" y="2959599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6DB2A9A-0830-4230-824D-CC8097A6F335}"/>
                </a:ext>
              </a:extLst>
            </p:cNvPr>
            <p:cNvCxnSpPr>
              <a:cxnSpLocks/>
            </p:cNvCxnSpPr>
            <p:nvPr/>
          </p:nvCxnSpPr>
          <p:spPr>
            <a:xfrm>
              <a:off x="3631497" y="2857113"/>
              <a:ext cx="0" cy="989759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7F759B9-75DC-46B6-9485-37CC05586CAD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6E6AC5-50B3-4730-AFAB-8CE8DF613D1E}"/>
                </a:ext>
              </a:extLst>
            </p:cNvPr>
            <p:cNvCxnSpPr>
              <a:cxnSpLocks/>
            </p:cNvCxnSpPr>
            <p:nvPr/>
          </p:nvCxnSpPr>
          <p:spPr>
            <a:xfrm>
              <a:off x="6432577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BCF59F3-93BE-4D31-988C-FB6E335EE24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C0A9C23-9B11-4BB4-B8B7-B0C891CCFA80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02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A73CA1A-D293-4A4B-9579-62FCA080BFBE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419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7B00E5B-2A77-4EFB-965B-362B2644BFBF}"/>
              </a:ext>
            </a:extLst>
          </p:cNvPr>
          <p:cNvCxnSpPr>
            <a:cxnSpLocks/>
          </p:cNvCxnSpPr>
          <p:nvPr/>
        </p:nvCxnSpPr>
        <p:spPr>
          <a:xfrm>
            <a:off x="1332689" y="1760705"/>
            <a:ext cx="938988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8">
            <a:extLst>
              <a:ext uri="{FF2B5EF4-FFF2-40B4-BE49-F238E27FC236}">
                <a16:creationId xmlns:a16="http://schemas.microsoft.com/office/drawing/2014/main" id="{7B24B926-7C5D-458F-B835-D79EC38E4177}"/>
              </a:ext>
            </a:extLst>
          </p:cNvPr>
          <p:cNvSpPr txBox="1"/>
          <p:nvPr/>
        </p:nvSpPr>
        <p:spPr>
          <a:xfrm>
            <a:off x="2377326" y="1376122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Demand charge horizon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939B24-5C90-40FD-9C0E-3D816A6CFA34}"/>
              </a:ext>
            </a:extLst>
          </p:cNvPr>
          <p:cNvCxnSpPr>
            <a:cxnSpLocks/>
          </p:cNvCxnSpPr>
          <p:nvPr/>
        </p:nvCxnSpPr>
        <p:spPr>
          <a:xfrm>
            <a:off x="5383592" y="6271192"/>
            <a:ext cx="133685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8">
            <a:extLst>
              <a:ext uri="{FF2B5EF4-FFF2-40B4-BE49-F238E27FC236}">
                <a16:creationId xmlns:a16="http://schemas.microsoft.com/office/drawing/2014/main" id="{259C4EA8-4E0C-4A92-A53F-8DE714B1E817}"/>
              </a:ext>
            </a:extLst>
          </p:cNvPr>
          <p:cNvSpPr txBox="1"/>
          <p:nvPr/>
        </p:nvSpPr>
        <p:spPr>
          <a:xfrm>
            <a:off x="2377326" y="588660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MPC prediction horizon</a:t>
            </a:r>
          </a:p>
        </p:txBody>
      </p:sp>
      <p:sp>
        <p:nvSpPr>
          <p:cNvPr id="98" name="文本框 8">
            <a:extLst>
              <a:ext uri="{FF2B5EF4-FFF2-40B4-BE49-F238E27FC236}">
                <a16:creationId xmlns:a16="http://schemas.microsoft.com/office/drawing/2014/main" id="{0BB50E4F-9A12-4BCD-B552-0EE2F28F541D}"/>
              </a:ext>
            </a:extLst>
          </p:cNvPr>
          <p:cNvSpPr txBox="1"/>
          <p:nvPr/>
        </p:nvSpPr>
        <p:spPr>
          <a:xfrm>
            <a:off x="518568" y="3300279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" name="文本框 8">
            <a:extLst>
              <a:ext uri="{FF2B5EF4-FFF2-40B4-BE49-F238E27FC236}">
                <a16:creationId xmlns:a16="http://schemas.microsoft.com/office/drawing/2014/main" id="{2634A159-1BE1-45C6-9163-5A9C7A085E73}"/>
              </a:ext>
            </a:extLst>
          </p:cNvPr>
          <p:cNvSpPr txBox="1"/>
          <p:nvPr/>
        </p:nvSpPr>
        <p:spPr>
          <a:xfrm>
            <a:off x="518568" y="5349121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" name="文本框 8">
            <a:extLst>
              <a:ext uri="{FF2B5EF4-FFF2-40B4-BE49-F238E27FC236}">
                <a16:creationId xmlns:a16="http://schemas.microsoft.com/office/drawing/2014/main" id="{A0D4304A-467E-4479-9947-37877BC52D2B}"/>
              </a:ext>
            </a:extLst>
          </p:cNvPr>
          <p:cNvSpPr txBox="1"/>
          <p:nvPr/>
        </p:nvSpPr>
        <p:spPr>
          <a:xfrm>
            <a:off x="2377326" y="6347283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（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P.S. Shadow area means dc, overlap means repeatedly dc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）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4" name="文本框 8">
            <a:extLst>
              <a:ext uri="{FF2B5EF4-FFF2-40B4-BE49-F238E27FC236}">
                <a16:creationId xmlns:a16="http://schemas.microsoft.com/office/drawing/2014/main" id="{977FD254-526E-4027-BD40-D550E1919B51}"/>
              </a:ext>
            </a:extLst>
          </p:cNvPr>
          <p:cNvSpPr txBox="1"/>
          <p:nvPr/>
        </p:nvSpPr>
        <p:spPr>
          <a:xfrm>
            <a:off x="1364574" y="1910961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1: Always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5" name="文本框 8">
            <a:extLst>
              <a:ext uri="{FF2B5EF4-FFF2-40B4-BE49-F238E27FC236}">
                <a16:creationId xmlns:a16="http://schemas.microsoft.com/office/drawing/2014/main" id="{F67F1A0E-DC5F-45FB-BC7D-8341D5A0E9CC}"/>
              </a:ext>
            </a:extLst>
          </p:cNvPr>
          <p:cNvSpPr txBox="1"/>
          <p:nvPr/>
        </p:nvSpPr>
        <p:spPr>
          <a:xfrm>
            <a:off x="1364574" y="394423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2: Only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of 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10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-1.1.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Two ways mentioned earlier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32E354D-9023-45CC-8B88-36D340AE678E}"/>
              </a:ext>
            </a:extLst>
          </p:cNvPr>
          <p:cNvGrpSpPr/>
          <p:nvPr/>
        </p:nvGrpSpPr>
        <p:grpSpPr>
          <a:xfrm>
            <a:off x="1179377" y="4191027"/>
            <a:ext cx="9833246" cy="1671739"/>
            <a:chOff x="1179377" y="4005391"/>
            <a:chExt cx="9833246" cy="18573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538208-9E9F-4AA7-8100-567B95CF765C}"/>
                </a:ext>
              </a:extLst>
            </p:cNvPr>
            <p:cNvGrpSpPr/>
            <p:nvPr/>
          </p:nvGrpSpPr>
          <p:grpSpPr>
            <a:xfrm>
              <a:off x="1179377" y="4005391"/>
              <a:ext cx="9833246" cy="1857375"/>
              <a:chOff x="1179377" y="1860617"/>
              <a:chExt cx="9833246" cy="185737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48E3BC-2320-4C0D-8027-4D411D53AF34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7AC0E7B-1F88-4BEC-A583-91C1B6FDB2D1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F5BF22-CAA6-4CDC-B645-7F825718ED4B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6C0A8F1-735C-42DB-A847-01A82029C10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2E19047-80D6-4707-9DAA-8BD66157C13E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0DE3B34-5FFC-4673-B7A5-315F16397D01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2A983D9-B50A-4733-8F13-8013D23EED25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B018273-F9F9-430E-BB32-28F57FB4D5BF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CA2104D-8C45-44AA-A0A0-8ED7A6101284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49E885B-1446-4940-B264-6100895331E9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3AD4A-9FF1-45FF-963A-73A384B09A88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Multiplication Sign 43">
                <a:extLst>
                  <a:ext uri="{FF2B5EF4-FFF2-40B4-BE49-F238E27FC236}">
                    <a16:creationId xmlns:a16="http://schemas.microsoft.com/office/drawing/2014/main" id="{5DC1C2F1-9A47-45EC-AA63-A6EE2D1DE2C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Multiplication Sign 44">
                <a:extLst>
                  <a:ext uri="{FF2B5EF4-FFF2-40B4-BE49-F238E27FC236}">
                    <a16:creationId xmlns:a16="http://schemas.microsoft.com/office/drawing/2014/main" id="{464A9CED-FAE6-40AC-853B-8472E1DC1A85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Multiplication Sign 45">
                <a:extLst>
                  <a:ext uri="{FF2B5EF4-FFF2-40B4-BE49-F238E27FC236}">
                    <a16:creationId xmlns:a16="http://schemas.microsoft.com/office/drawing/2014/main" id="{D09CBA0B-BA2D-45EA-983C-91AF0F51E82D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Multiplication Sign 46">
                <a:extLst>
                  <a:ext uri="{FF2B5EF4-FFF2-40B4-BE49-F238E27FC236}">
                    <a16:creationId xmlns:a16="http://schemas.microsoft.com/office/drawing/2014/main" id="{D8EE9E6E-03E6-4870-B3D4-B2EEF22D63EA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Multiplication Sign 47">
                <a:extLst>
                  <a:ext uri="{FF2B5EF4-FFF2-40B4-BE49-F238E27FC236}">
                    <a16:creationId xmlns:a16="http://schemas.microsoft.com/office/drawing/2014/main" id="{87FF7714-4CBB-436F-8955-794DC4D609AA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Multiplication Sign 48">
                <a:extLst>
                  <a:ext uri="{FF2B5EF4-FFF2-40B4-BE49-F238E27FC236}">
                    <a16:creationId xmlns:a16="http://schemas.microsoft.com/office/drawing/2014/main" id="{FE067386-DD1A-4E2A-B53B-BD458CDFAE61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Multiplication Sign 49">
                <a:extLst>
                  <a:ext uri="{FF2B5EF4-FFF2-40B4-BE49-F238E27FC236}">
                    <a16:creationId xmlns:a16="http://schemas.microsoft.com/office/drawing/2014/main" id="{73132EAE-90A6-4C1D-8C24-0C9499C16F2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E7A633-1A12-48A6-8018-EAB4ECABDD03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A7A580-0359-4697-9B55-2E1D9C0E3C58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8B1D3B-88CB-42C4-9158-6950D4F6B663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0AF436-5E38-4F90-9339-30F773032F3C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77E947-A0CA-466A-87B7-82076D7C4E41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E67E025-C21C-4AD7-80AB-2E034F697380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E65F9F0-80FE-42B1-A28B-DE45799E30BD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9D0DC4-1D95-4BF6-82B4-C4FF94114AB8}"/>
                </a:ext>
              </a:extLst>
            </p:cNvPr>
            <p:cNvSpPr/>
            <p:nvPr/>
          </p:nvSpPr>
          <p:spPr>
            <a:xfrm>
              <a:off x="1381330" y="4958460"/>
              <a:ext cx="9341244" cy="887270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78D253-6033-487C-820B-71D4C3477D28}"/>
                </a:ext>
              </a:extLst>
            </p:cNvPr>
            <p:cNvSpPr/>
            <p:nvPr/>
          </p:nvSpPr>
          <p:spPr>
            <a:xfrm>
              <a:off x="1381330" y="4863954"/>
              <a:ext cx="9358001" cy="945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5C8D18F-C546-4990-B143-B5DB38BBF437}"/>
                </a:ext>
              </a:extLst>
            </p:cNvPr>
            <p:cNvSpPr/>
            <p:nvPr/>
          </p:nvSpPr>
          <p:spPr>
            <a:xfrm>
              <a:off x="1381330" y="4538106"/>
              <a:ext cx="9358001" cy="325846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F1EDF6-71F7-486D-90BA-69A338BE86DB}"/>
                </a:ext>
              </a:extLst>
            </p:cNvPr>
            <p:cNvSpPr/>
            <p:nvPr/>
          </p:nvSpPr>
          <p:spPr>
            <a:xfrm>
              <a:off x="1381330" y="4265262"/>
              <a:ext cx="9358001" cy="286378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089F413-1280-47F9-962E-BE2F32217345}"/>
                </a:ext>
              </a:extLst>
            </p:cNvPr>
            <p:cNvCxnSpPr/>
            <p:nvPr/>
          </p:nvCxnSpPr>
          <p:spPr>
            <a:xfrm>
              <a:off x="2446020" y="4958457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F5DEDE-A0E3-440E-953F-84426C009D7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4855973"/>
              <a:ext cx="0" cy="142491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56E6F22-E6B4-4AE3-B63B-167AE286F42E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4548562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4CBE440-B9EB-45A1-BA4A-71DEDC005AE8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4249357"/>
              <a:ext cx="0" cy="308183"/>
            </a:xfrm>
            <a:prstGeom prst="straightConnector1">
              <a:avLst/>
            </a:prstGeom>
            <a:ln w="6350">
              <a:solidFill>
                <a:srgbClr val="C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0D19922-4477-4AF1-B764-AA666CC05C5C}"/>
              </a:ext>
            </a:extLst>
          </p:cNvPr>
          <p:cNvGrpSpPr/>
          <p:nvPr/>
        </p:nvGrpSpPr>
        <p:grpSpPr>
          <a:xfrm>
            <a:off x="1179377" y="2193870"/>
            <a:ext cx="9833246" cy="1687068"/>
            <a:chOff x="1179377" y="2006531"/>
            <a:chExt cx="9833246" cy="187440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FF93EB-3F08-4440-9436-EC17E6ABB76A}"/>
                </a:ext>
              </a:extLst>
            </p:cNvPr>
            <p:cNvGrpSpPr/>
            <p:nvPr/>
          </p:nvGrpSpPr>
          <p:grpSpPr>
            <a:xfrm>
              <a:off x="1179377" y="2006531"/>
              <a:ext cx="9833246" cy="1857375"/>
              <a:chOff x="1179377" y="1860617"/>
              <a:chExt cx="9833246" cy="18573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1DD2C3-C34F-4C2D-8295-D4797BBF7E83}"/>
                  </a:ext>
                </a:extLst>
              </p:cNvPr>
              <p:cNvGrpSpPr/>
              <p:nvPr/>
            </p:nvGrpSpPr>
            <p:grpSpPr>
              <a:xfrm>
                <a:off x="1373018" y="1860617"/>
                <a:ext cx="9358009" cy="1857375"/>
                <a:chOff x="1373018" y="1860617"/>
                <a:chExt cx="9358009" cy="185737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E1F52A74-CC2D-4478-912C-8084BDF8CD5C}"/>
                    </a:ext>
                  </a:extLst>
                </p:cNvPr>
                <p:cNvCxnSpPr/>
                <p:nvPr/>
              </p:nvCxnSpPr>
              <p:spPr>
                <a:xfrm>
                  <a:off x="137301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D49B603-E28F-456B-BED6-A34D87094AF5}"/>
                    </a:ext>
                  </a:extLst>
                </p:cNvPr>
                <p:cNvCxnSpPr/>
                <p:nvPr/>
              </p:nvCxnSpPr>
              <p:spPr>
                <a:xfrm>
                  <a:off x="270987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9B84FDD-F8B4-4A4F-BF35-CC146178A5F6}"/>
                    </a:ext>
                  </a:extLst>
                </p:cNvPr>
                <p:cNvCxnSpPr/>
                <p:nvPr/>
              </p:nvCxnSpPr>
              <p:spPr>
                <a:xfrm>
                  <a:off x="4046734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E53361-A2DC-4BA4-8F75-35C9B44B76D4}"/>
                    </a:ext>
                  </a:extLst>
                </p:cNvPr>
                <p:cNvCxnSpPr/>
                <p:nvPr/>
              </p:nvCxnSpPr>
              <p:spPr>
                <a:xfrm>
                  <a:off x="5383592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DD4BE00-653C-4330-B563-FBB09692E1F9}"/>
                    </a:ext>
                  </a:extLst>
                </p:cNvPr>
                <p:cNvCxnSpPr/>
                <p:nvPr/>
              </p:nvCxnSpPr>
              <p:spPr>
                <a:xfrm>
                  <a:off x="6720450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B528DA7-107D-40E3-811D-6FEEE2730652}"/>
                    </a:ext>
                  </a:extLst>
                </p:cNvPr>
                <p:cNvCxnSpPr/>
                <p:nvPr/>
              </p:nvCxnSpPr>
              <p:spPr>
                <a:xfrm>
                  <a:off x="8057308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45D7757-E7BC-477F-86B9-13F43A42D309}"/>
                    </a:ext>
                  </a:extLst>
                </p:cNvPr>
                <p:cNvCxnSpPr/>
                <p:nvPr/>
              </p:nvCxnSpPr>
              <p:spPr>
                <a:xfrm>
                  <a:off x="9394166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8940753-77FF-438F-B79C-6A6D91B2A111}"/>
                    </a:ext>
                  </a:extLst>
                </p:cNvPr>
                <p:cNvCxnSpPr/>
                <p:nvPr/>
              </p:nvCxnSpPr>
              <p:spPr>
                <a:xfrm>
                  <a:off x="10731027" y="1860617"/>
                  <a:ext cx="0" cy="185737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CC6A400-D776-4121-A13D-9D5DCA88FA2C}"/>
                  </a:ext>
                </a:extLst>
              </p:cNvPr>
              <p:cNvCxnSpPr/>
              <p:nvPr/>
            </p:nvCxnSpPr>
            <p:spPr>
              <a:xfrm>
                <a:off x="1179377" y="3717992"/>
                <a:ext cx="983324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BF164F-0EA7-4364-9C74-F7AF1FA907AA}"/>
                  </a:ext>
                </a:extLst>
              </p:cNvPr>
              <p:cNvSpPr/>
              <p:nvPr/>
            </p:nvSpPr>
            <p:spPr>
              <a:xfrm>
                <a:off x="1332689" y="2104583"/>
                <a:ext cx="9455285" cy="1241731"/>
              </a:xfrm>
              <a:custGeom>
                <a:avLst/>
                <a:gdLst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328826 w 9455285"/>
                  <a:gd name="connsiteY23" fmla="*/ 998452 h 1241644"/>
                  <a:gd name="connsiteX24" fmla="*/ 9455285 w 9455285"/>
                  <a:gd name="connsiteY24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286017 w 9455285"/>
                  <a:gd name="connsiteY19" fmla="*/ 56070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7675124 w 9455285"/>
                  <a:gd name="connsiteY20" fmla="*/ 599618 h 1241644"/>
                  <a:gd name="connsiteX21" fmla="*/ 8297694 w 9455285"/>
                  <a:gd name="connsiteY21" fmla="*/ 1037363 h 1241644"/>
                  <a:gd name="connsiteX22" fmla="*/ 8822988 w 9455285"/>
                  <a:gd name="connsiteY22" fmla="*/ 570435 h 1241644"/>
                  <a:gd name="connsiteX23" fmla="*/ 9455285 w 9455285"/>
                  <a:gd name="connsiteY23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13017 w 9455285"/>
                  <a:gd name="connsiteY19" fmla="*/ 52768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644 h 1241644"/>
                  <a:gd name="connsiteX1" fmla="*/ 398834 w 9455285"/>
                  <a:gd name="connsiteY1" fmla="*/ 920631 h 1241644"/>
                  <a:gd name="connsiteX2" fmla="*/ 836579 w 9455285"/>
                  <a:gd name="connsiteY2" fmla="*/ 716350 h 1241644"/>
                  <a:gd name="connsiteX3" fmla="*/ 1215958 w 9455285"/>
                  <a:gd name="connsiteY3" fmla="*/ 1076274 h 1241644"/>
                  <a:gd name="connsiteX4" fmla="*/ 1527243 w 9455285"/>
                  <a:gd name="connsiteY4" fmla="*/ 1163823 h 1241644"/>
                  <a:gd name="connsiteX5" fmla="*/ 1760707 w 9455285"/>
                  <a:gd name="connsiteY5" fmla="*/ 648257 h 1241644"/>
                  <a:gd name="connsiteX6" fmla="*/ 2120630 w 9455285"/>
                  <a:gd name="connsiteY6" fmla="*/ 677440 h 1241644"/>
                  <a:gd name="connsiteX7" fmla="*/ 2470826 w 9455285"/>
                  <a:gd name="connsiteY7" fmla="*/ 920631 h 1241644"/>
                  <a:gd name="connsiteX8" fmla="*/ 2791839 w 9455285"/>
                  <a:gd name="connsiteY8" fmla="*/ 910903 h 1241644"/>
                  <a:gd name="connsiteX9" fmla="*/ 3268494 w 9455285"/>
                  <a:gd name="connsiteY9" fmla="*/ 356427 h 1241644"/>
                  <a:gd name="connsiteX10" fmla="*/ 3638145 w 9455285"/>
                  <a:gd name="connsiteY10" fmla="*/ 346699 h 1241644"/>
                  <a:gd name="connsiteX11" fmla="*/ 4085617 w 9455285"/>
                  <a:gd name="connsiteY11" fmla="*/ 852538 h 1241644"/>
                  <a:gd name="connsiteX12" fmla="*/ 4416358 w 9455285"/>
                  <a:gd name="connsiteY12" fmla="*/ 823355 h 1241644"/>
                  <a:gd name="connsiteX13" fmla="*/ 4727643 w 9455285"/>
                  <a:gd name="connsiteY13" fmla="*/ 570435 h 1241644"/>
                  <a:gd name="connsiteX14" fmla="*/ 5116749 w 9455285"/>
                  <a:gd name="connsiteY14" fmla="*/ 667712 h 1241644"/>
                  <a:gd name="connsiteX15" fmla="*/ 5496128 w 9455285"/>
                  <a:gd name="connsiteY15" fmla="*/ 735806 h 1241644"/>
                  <a:gd name="connsiteX16" fmla="*/ 5992239 w 9455285"/>
                  <a:gd name="connsiteY16" fmla="*/ 45142 h 1241644"/>
                  <a:gd name="connsiteX17" fmla="*/ 6400800 w 9455285"/>
                  <a:gd name="connsiteY17" fmla="*/ 132691 h 1241644"/>
                  <a:gd name="connsiteX18" fmla="*/ 6887183 w 9455285"/>
                  <a:gd name="connsiteY18" fmla="*/ 667712 h 1241644"/>
                  <a:gd name="connsiteX19" fmla="*/ 7451117 w 9455285"/>
                  <a:gd name="connsiteY19" fmla="*/ 525148 h 1241644"/>
                  <a:gd name="connsiteX20" fmla="*/ 8297694 w 9455285"/>
                  <a:gd name="connsiteY20" fmla="*/ 1037363 h 1241644"/>
                  <a:gd name="connsiteX21" fmla="*/ 8822988 w 9455285"/>
                  <a:gd name="connsiteY21" fmla="*/ 570435 h 1241644"/>
                  <a:gd name="connsiteX22" fmla="*/ 9455285 w 9455285"/>
                  <a:gd name="connsiteY22" fmla="*/ 1017908 h 1241644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27643 w 9455285"/>
                  <a:gd name="connsiteY13" fmla="*/ 5705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1933 w 9455285"/>
                  <a:gd name="connsiteY13" fmla="*/ 41812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822988 w 9455285"/>
                  <a:gd name="connsiteY21" fmla="*/ 57052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297694 w 9455285"/>
                  <a:gd name="connsiteY20" fmla="*/ 10374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  <a:gd name="connsiteX0" fmla="*/ 0 w 9455285"/>
                  <a:gd name="connsiteY0" fmla="*/ 1241731 h 1241731"/>
                  <a:gd name="connsiteX1" fmla="*/ 398834 w 9455285"/>
                  <a:gd name="connsiteY1" fmla="*/ 920718 h 1241731"/>
                  <a:gd name="connsiteX2" fmla="*/ 836579 w 9455285"/>
                  <a:gd name="connsiteY2" fmla="*/ 716437 h 1241731"/>
                  <a:gd name="connsiteX3" fmla="*/ 1215958 w 9455285"/>
                  <a:gd name="connsiteY3" fmla="*/ 1076361 h 1241731"/>
                  <a:gd name="connsiteX4" fmla="*/ 1527243 w 9455285"/>
                  <a:gd name="connsiteY4" fmla="*/ 1163910 h 1241731"/>
                  <a:gd name="connsiteX5" fmla="*/ 1760707 w 9455285"/>
                  <a:gd name="connsiteY5" fmla="*/ 648344 h 1241731"/>
                  <a:gd name="connsiteX6" fmla="*/ 2120630 w 9455285"/>
                  <a:gd name="connsiteY6" fmla="*/ 677527 h 1241731"/>
                  <a:gd name="connsiteX7" fmla="*/ 2470826 w 9455285"/>
                  <a:gd name="connsiteY7" fmla="*/ 920718 h 1241731"/>
                  <a:gd name="connsiteX8" fmla="*/ 2791839 w 9455285"/>
                  <a:gd name="connsiteY8" fmla="*/ 910990 h 1241731"/>
                  <a:gd name="connsiteX9" fmla="*/ 3268494 w 9455285"/>
                  <a:gd name="connsiteY9" fmla="*/ 356514 h 1241731"/>
                  <a:gd name="connsiteX10" fmla="*/ 3638145 w 9455285"/>
                  <a:gd name="connsiteY10" fmla="*/ 346786 h 1241731"/>
                  <a:gd name="connsiteX11" fmla="*/ 4085617 w 9455285"/>
                  <a:gd name="connsiteY11" fmla="*/ 852625 h 1241731"/>
                  <a:gd name="connsiteX12" fmla="*/ 4416358 w 9455285"/>
                  <a:gd name="connsiteY12" fmla="*/ 823442 h 1241731"/>
                  <a:gd name="connsiteX13" fmla="*/ 4765743 w 9455285"/>
                  <a:gd name="connsiteY13" fmla="*/ 402882 h 1241731"/>
                  <a:gd name="connsiteX14" fmla="*/ 5116749 w 9455285"/>
                  <a:gd name="connsiteY14" fmla="*/ 667799 h 1241731"/>
                  <a:gd name="connsiteX15" fmla="*/ 5496128 w 9455285"/>
                  <a:gd name="connsiteY15" fmla="*/ 735893 h 1241731"/>
                  <a:gd name="connsiteX16" fmla="*/ 5992239 w 9455285"/>
                  <a:gd name="connsiteY16" fmla="*/ 45229 h 1241731"/>
                  <a:gd name="connsiteX17" fmla="*/ 6400800 w 9455285"/>
                  <a:gd name="connsiteY17" fmla="*/ 132778 h 1241731"/>
                  <a:gd name="connsiteX18" fmla="*/ 6772883 w 9455285"/>
                  <a:gd name="connsiteY18" fmla="*/ 670339 h 1241731"/>
                  <a:gd name="connsiteX19" fmla="*/ 7451117 w 9455285"/>
                  <a:gd name="connsiteY19" fmla="*/ 525235 h 1241731"/>
                  <a:gd name="connsiteX20" fmla="*/ 8160534 w 9455285"/>
                  <a:gd name="connsiteY20" fmla="*/ 1088250 h 1241731"/>
                  <a:gd name="connsiteX21" fmla="*/ 8680748 w 9455285"/>
                  <a:gd name="connsiteY21" fmla="*/ 844842 h 1241731"/>
                  <a:gd name="connsiteX22" fmla="*/ 9455285 w 9455285"/>
                  <a:gd name="connsiteY22" fmla="*/ 1017995 h 124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55285" h="1241731">
                    <a:moveTo>
                      <a:pt x="0" y="1241731"/>
                    </a:moveTo>
                    <a:cubicBezTo>
                      <a:pt x="129702" y="1124999"/>
                      <a:pt x="259404" y="1008267"/>
                      <a:pt x="398834" y="920718"/>
                    </a:cubicBezTo>
                    <a:cubicBezTo>
                      <a:pt x="538264" y="833169"/>
                      <a:pt x="700392" y="690497"/>
                      <a:pt x="836579" y="716437"/>
                    </a:cubicBezTo>
                    <a:cubicBezTo>
                      <a:pt x="972766" y="742377"/>
                      <a:pt x="1100847" y="1001782"/>
                      <a:pt x="1215958" y="1076361"/>
                    </a:cubicBezTo>
                    <a:cubicBezTo>
                      <a:pt x="1331069" y="1150940"/>
                      <a:pt x="1436452" y="1235246"/>
                      <a:pt x="1527243" y="1163910"/>
                    </a:cubicBezTo>
                    <a:cubicBezTo>
                      <a:pt x="1618034" y="1092574"/>
                      <a:pt x="1661809" y="729408"/>
                      <a:pt x="1760707" y="648344"/>
                    </a:cubicBezTo>
                    <a:cubicBezTo>
                      <a:pt x="1859605" y="567280"/>
                      <a:pt x="2002277" y="632131"/>
                      <a:pt x="2120630" y="677527"/>
                    </a:cubicBezTo>
                    <a:cubicBezTo>
                      <a:pt x="2238983" y="722923"/>
                      <a:pt x="2358958" y="881807"/>
                      <a:pt x="2470826" y="920718"/>
                    </a:cubicBezTo>
                    <a:cubicBezTo>
                      <a:pt x="2582694" y="959628"/>
                      <a:pt x="2658894" y="1005024"/>
                      <a:pt x="2791839" y="910990"/>
                    </a:cubicBezTo>
                    <a:cubicBezTo>
                      <a:pt x="2924784" y="816956"/>
                      <a:pt x="3127443" y="450548"/>
                      <a:pt x="3268494" y="356514"/>
                    </a:cubicBezTo>
                    <a:cubicBezTo>
                      <a:pt x="3409545" y="262480"/>
                      <a:pt x="3501958" y="264101"/>
                      <a:pt x="3638145" y="346786"/>
                    </a:cubicBezTo>
                    <a:cubicBezTo>
                      <a:pt x="3774332" y="429471"/>
                      <a:pt x="3955915" y="773182"/>
                      <a:pt x="4085617" y="852625"/>
                    </a:cubicBezTo>
                    <a:cubicBezTo>
                      <a:pt x="4215319" y="932068"/>
                      <a:pt x="4303004" y="898399"/>
                      <a:pt x="4416358" y="823442"/>
                    </a:cubicBezTo>
                    <a:cubicBezTo>
                      <a:pt x="4529712" y="748485"/>
                      <a:pt x="4649011" y="428822"/>
                      <a:pt x="4765743" y="402882"/>
                    </a:cubicBezTo>
                    <a:cubicBezTo>
                      <a:pt x="4882475" y="376941"/>
                      <a:pt x="4995018" y="612297"/>
                      <a:pt x="5116749" y="667799"/>
                    </a:cubicBezTo>
                    <a:cubicBezTo>
                      <a:pt x="5238480" y="723301"/>
                      <a:pt x="5350213" y="839655"/>
                      <a:pt x="5496128" y="735893"/>
                    </a:cubicBezTo>
                    <a:cubicBezTo>
                      <a:pt x="5642043" y="632131"/>
                      <a:pt x="5841460" y="145748"/>
                      <a:pt x="5992239" y="45229"/>
                    </a:cubicBezTo>
                    <a:cubicBezTo>
                      <a:pt x="6143018" y="-55290"/>
                      <a:pt x="6270693" y="28593"/>
                      <a:pt x="6400800" y="132778"/>
                    </a:cubicBezTo>
                    <a:cubicBezTo>
                      <a:pt x="6530907" y="236963"/>
                      <a:pt x="6597830" y="604930"/>
                      <a:pt x="6772883" y="670339"/>
                    </a:cubicBezTo>
                    <a:cubicBezTo>
                      <a:pt x="6947936" y="735749"/>
                      <a:pt x="7219842" y="455583"/>
                      <a:pt x="7451117" y="525235"/>
                    </a:cubicBezTo>
                    <a:cubicBezTo>
                      <a:pt x="7682392" y="594887"/>
                      <a:pt x="7955596" y="1034982"/>
                      <a:pt x="8160534" y="1088250"/>
                    </a:cubicBezTo>
                    <a:cubicBezTo>
                      <a:pt x="8365472" y="1141518"/>
                      <a:pt x="8464956" y="856551"/>
                      <a:pt x="8680748" y="844842"/>
                    </a:cubicBezTo>
                    <a:cubicBezTo>
                      <a:pt x="8896540" y="833133"/>
                      <a:pt x="9323557" y="924772"/>
                      <a:pt x="9455285" y="101799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6ED5E24D-0AF4-48C9-A545-87D9F165DE46}"/>
                  </a:ext>
                </a:extLst>
              </p:cNvPr>
              <p:cNvSpPr/>
              <p:nvPr/>
            </p:nvSpPr>
            <p:spPr>
              <a:xfrm>
                <a:off x="2116353" y="2773680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Multiplication Sign 19">
                <a:extLst>
                  <a:ext uri="{FF2B5EF4-FFF2-40B4-BE49-F238E27FC236}">
                    <a16:creationId xmlns:a16="http://schemas.microsoft.com/office/drawing/2014/main" id="{77BFAD38-590A-4665-A28B-5DB11655C897}"/>
                  </a:ext>
                </a:extLst>
              </p:cNvPr>
              <p:cNvSpPr/>
              <p:nvPr/>
            </p:nvSpPr>
            <p:spPr>
              <a:xfrm>
                <a:off x="3154811" y="267119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Multiplication Sign 20">
                <a:extLst>
                  <a:ext uri="{FF2B5EF4-FFF2-40B4-BE49-F238E27FC236}">
                    <a16:creationId xmlns:a16="http://schemas.microsoft.com/office/drawing/2014/main" id="{86D7733B-4813-46BE-BFC8-F840C8FE03E6}"/>
                  </a:ext>
                </a:extLst>
              </p:cNvPr>
              <p:cNvSpPr/>
              <p:nvPr/>
            </p:nvSpPr>
            <p:spPr>
              <a:xfrm>
                <a:off x="4744480" y="2359268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Multiplication Sign 21">
                <a:extLst>
                  <a:ext uri="{FF2B5EF4-FFF2-40B4-BE49-F238E27FC236}">
                    <a16:creationId xmlns:a16="http://schemas.microsoft.com/office/drawing/2014/main" id="{72901BEC-413A-4313-B558-889C43804B58}"/>
                  </a:ext>
                </a:extLst>
              </p:cNvPr>
              <p:cNvSpPr/>
              <p:nvPr/>
            </p:nvSpPr>
            <p:spPr>
              <a:xfrm>
                <a:off x="6046470" y="246920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Multiplication Sign 22">
                <a:extLst>
                  <a:ext uri="{FF2B5EF4-FFF2-40B4-BE49-F238E27FC236}">
                    <a16:creationId xmlns:a16="http://schemas.microsoft.com/office/drawing/2014/main" id="{25E69ADF-0DF4-494A-8A94-03220A049AC9}"/>
                  </a:ext>
                </a:extLst>
              </p:cNvPr>
              <p:cNvSpPr/>
              <p:nvPr/>
            </p:nvSpPr>
            <p:spPr>
              <a:xfrm>
                <a:off x="7412990" y="2064666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884B724E-587C-4290-BBDB-A491093D5F1B}"/>
                  </a:ext>
                </a:extLst>
              </p:cNvPr>
              <p:cNvSpPr/>
              <p:nvPr/>
            </p:nvSpPr>
            <p:spPr>
              <a:xfrm>
                <a:off x="8723630" y="2591184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0182791F-F7F0-4F4D-AA56-74061BA97644}"/>
                  </a:ext>
                </a:extLst>
              </p:cNvPr>
              <p:cNvSpPr/>
              <p:nvPr/>
            </p:nvSpPr>
            <p:spPr>
              <a:xfrm>
                <a:off x="9962650" y="2917591"/>
                <a:ext cx="99059" cy="80010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3275A63-8272-4831-A995-32882425E540}"/>
                  </a:ext>
                </a:extLst>
              </p:cNvPr>
              <p:cNvCxnSpPr/>
              <p:nvPr/>
            </p:nvCxnSpPr>
            <p:spPr>
              <a:xfrm>
                <a:off x="1179377" y="281368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75190A0-D4A1-4ABD-BAD9-B0581FFF533E}"/>
                  </a:ext>
                </a:extLst>
              </p:cNvPr>
              <p:cNvCxnSpPr/>
              <p:nvPr/>
            </p:nvCxnSpPr>
            <p:spPr>
              <a:xfrm>
                <a:off x="1179377" y="271119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2167BE-B3DC-457E-A4E5-CF0D6BD53102}"/>
                  </a:ext>
                </a:extLst>
              </p:cNvPr>
              <p:cNvCxnSpPr/>
              <p:nvPr/>
            </p:nvCxnSpPr>
            <p:spPr>
              <a:xfrm>
                <a:off x="1179377" y="2631189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6B1CAD-46AE-43D5-B718-9B417499D815}"/>
                  </a:ext>
                </a:extLst>
              </p:cNvPr>
              <p:cNvCxnSpPr/>
              <p:nvPr/>
            </p:nvCxnSpPr>
            <p:spPr>
              <a:xfrm>
                <a:off x="1179377" y="2514035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64AD0A0-4118-45E0-AB90-4D6219C7CE62}"/>
                  </a:ext>
                </a:extLst>
              </p:cNvPr>
              <p:cNvCxnSpPr/>
              <p:nvPr/>
            </p:nvCxnSpPr>
            <p:spPr>
              <a:xfrm>
                <a:off x="1179377" y="2403788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8C07FB2-2259-4C46-B66C-5270ECD32246}"/>
                  </a:ext>
                </a:extLst>
              </p:cNvPr>
              <p:cNvCxnSpPr/>
              <p:nvPr/>
            </p:nvCxnSpPr>
            <p:spPr>
              <a:xfrm>
                <a:off x="1179377" y="2110611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66B69E-CBBB-46E4-B510-69AB5C428AB0}"/>
                  </a:ext>
                </a:extLst>
              </p:cNvPr>
              <p:cNvCxnSpPr/>
              <p:nvPr/>
            </p:nvCxnSpPr>
            <p:spPr>
              <a:xfrm>
                <a:off x="1179377" y="2957596"/>
                <a:ext cx="9833246" cy="0"/>
              </a:xfrm>
              <a:prstGeom prst="line">
                <a:avLst/>
              </a:prstGeom>
              <a:ln w="9525">
                <a:solidFill>
                  <a:srgbClr val="FFC000">
                    <a:alpha val="16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3E521A-664B-46D3-AF92-8AE5C3ADE0F1}"/>
                </a:ext>
              </a:extLst>
            </p:cNvPr>
            <p:cNvSpPr/>
            <p:nvPr/>
          </p:nvSpPr>
          <p:spPr>
            <a:xfrm>
              <a:off x="1373017" y="2959599"/>
              <a:ext cx="9358001" cy="90430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189E56-CE98-4E46-BD83-CD06053CB05C}"/>
                </a:ext>
              </a:extLst>
            </p:cNvPr>
            <p:cNvSpPr/>
            <p:nvPr/>
          </p:nvSpPr>
          <p:spPr>
            <a:xfrm>
              <a:off x="1373017" y="2866409"/>
              <a:ext cx="9358001" cy="99749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8A4848-F88C-40AC-9689-E19C4F59DB02}"/>
                </a:ext>
              </a:extLst>
            </p:cNvPr>
            <p:cNvSpPr/>
            <p:nvPr/>
          </p:nvSpPr>
          <p:spPr>
            <a:xfrm>
              <a:off x="1373017" y="2546479"/>
              <a:ext cx="9358001" cy="1334459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C445DB-575E-45E5-97E9-51CF62975935}"/>
                </a:ext>
              </a:extLst>
            </p:cNvPr>
            <p:cNvSpPr/>
            <p:nvPr/>
          </p:nvSpPr>
          <p:spPr>
            <a:xfrm>
              <a:off x="1364574" y="2250497"/>
              <a:ext cx="9358001" cy="159637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1E5DBB4-9BD9-479C-B591-3F4146EDBA19}"/>
                </a:ext>
              </a:extLst>
            </p:cNvPr>
            <p:cNvCxnSpPr/>
            <p:nvPr/>
          </p:nvCxnSpPr>
          <p:spPr>
            <a:xfrm>
              <a:off x="2446020" y="2959599"/>
              <a:ext cx="0" cy="887273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6DB2A9A-0830-4230-824D-CC8097A6F335}"/>
                </a:ext>
              </a:extLst>
            </p:cNvPr>
            <p:cNvCxnSpPr>
              <a:cxnSpLocks/>
            </p:cNvCxnSpPr>
            <p:nvPr/>
          </p:nvCxnSpPr>
          <p:spPr>
            <a:xfrm>
              <a:off x="3631497" y="2857113"/>
              <a:ext cx="0" cy="989759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7F759B9-75DC-46B6-9485-37CC05586CAD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6E6AC5-50B3-4730-AFAB-8CE8DF613D1E}"/>
                </a:ext>
              </a:extLst>
            </p:cNvPr>
            <p:cNvCxnSpPr>
              <a:cxnSpLocks/>
            </p:cNvCxnSpPr>
            <p:nvPr/>
          </p:nvCxnSpPr>
          <p:spPr>
            <a:xfrm>
              <a:off x="6432577" y="2529858"/>
              <a:ext cx="0" cy="1317014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BCF59F3-93BE-4D31-988C-FB6E335EE24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040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C0A9C23-9B11-4BB4-B8B7-B0C891CCFA80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02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A73CA1A-D293-4A4B-9579-62FCA080BFBE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419" y="2250497"/>
              <a:ext cx="0" cy="1613405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7B00E5B-2A77-4EFB-965B-362B2644BFBF}"/>
              </a:ext>
            </a:extLst>
          </p:cNvPr>
          <p:cNvCxnSpPr>
            <a:cxnSpLocks/>
          </p:cNvCxnSpPr>
          <p:nvPr/>
        </p:nvCxnSpPr>
        <p:spPr>
          <a:xfrm>
            <a:off x="1332689" y="1760705"/>
            <a:ext cx="938988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8">
            <a:extLst>
              <a:ext uri="{FF2B5EF4-FFF2-40B4-BE49-F238E27FC236}">
                <a16:creationId xmlns:a16="http://schemas.microsoft.com/office/drawing/2014/main" id="{7B24B926-7C5D-458F-B835-D79EC38E4177}"/>
              </a:ext>
            </a:extLst>
          </p:cNvPr>
          <p:cNvSpPr txBox="1"/>
          <p:nvPr/>
        </p:nvSpPr>
        <p:spPr>
          <a:xfrm>
            <a:off x="2377326" y="1376122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Demand charge horizon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939B24-5C90-40FD-9C0E-3D816A6CFA34}"/>
              </a:ext>
            </a:extLst>
          </p:cNvPr>
          <p:cNvCxnSpPr>
            <a:cxnSpLocks/>
          </p:cNvCxnSpPr>
          <p:nvPr/>
        </p:nvCxnSpPr>
        <p:spPr>
          <a:xfrm>
            <a:off x="5383592" y="6271192"/>
            <a:ext cx="133685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8">
            <a:extLst>
              <a:ext uri="{FF2B5EF4-FFF2-40B4-BE49-F238E27FC236}">
                <a16:creationId xmlns:a16="http://schemas.microsoft.com/office/drawing/2014/main" id="{259C4EA8-4E0C-4A92-A53F-8DE714B1E817}"/>
              </a:ext>
            </a:extLst>
          </p:cNvPr>
          <p:cNvSpPr txBox="1"/>
          <p:nvPr/>
        </p:nvSpPr>
        <p:spPr>
          <a:xfrm>
            <a:off x="2377326" y="588660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MPC prediction horizon</a:t>
            </a:r>
          </a:p>
        </p:txBody>
      </p:sp>
      <p:sp>
        <p:nvSpPr>
          <p:cNvPr id="98" name="文本框 8">
            <a:extLst>
              <a:ext uri="{FF2B5EF4-FFF2-40B4-BE49-F238E27FC236}">
                <a16:creationId xmlns:a16="http://schemas.microsoft.com/office/drawing/2014/main" id="{0BB50E4F-9A12-4BCD-B552-0EE2F28F541D}"/>
              </a:ext>
            </a:extLst>
          </p:cNvPr>
          <p:cNvSpPr txBox="1"/>
          <p:nvPr/>
        </p:nvSpPr>
        <p:spPr>
          <a:xfrm>
            <a:off x="518568" y="3300279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" name="文本框 8">
            <a:extLst>
              <a:ext uri="{FF2B5EF4-FFF2-40B4-BE49-F238E27FC236}">
                <a16:creationId xmlns:a16="http://schemas.microsoft.com/office/drawing/2014/main" id="{2634A159-1BE1-45C6-9163-5A9C7A085E73}"/>
              </a:ext>
            </a:extLst>
          </p:cNvPr>
          <p:cNvSpPr txBox="1"/>
          <p:nvPr/>
        </p:nvSpPr>
        <p:spPr>
          <a:xfrm>
            <a:off x="518568" y="5349121"/>
            <a:ext cx="85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" name="文本框 8">
            <a:extLst>
              <a:ext uri="{FF2B5EF4-FFF2-40B4-BE49-F238E27FC236}">
                <a16:creationId xmlns:a16="http://schemas.microsoft.com/office/drawing/2014/main" id="{A0D4304A-467E-4479-9947-37877BC52D2B}"/>
              </a:ext>
            </a:extLst>
          </p:cNvPr>
          <p:cNvSpPr txBox="1"/>
          <p:nvPr/>
        </p:nvSpPr>
        <p:spPr>
          <a:xfrm>
            <a:off x="2377326" y="6347283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（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P.S. Shadow area means dc, overlap means repeatedly dc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）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4" name="文本框 8">
            <a:extLst>
              <a:ext uri="{FF2B5EF4-FFF2-40B4-BE49-F238E27FC236}">
                <a16:creationId xmlns:a16="http://schemas.microsoft.com/office/drawing/2014/main" id="{977FD254-526E-4027-BD40-D550E1919B51}"/>
              </a:ext>
            </a:extLst>
          </p:cNvPr>
          <p:cNvSpPr txBox="1"/>
          <p:nvPr/>
        </p:nvSpPr>
        <p:spPr>
          <a:xfrm>
            <a:off x="1364574" y="1910961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1: Always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5" name="文本框 8">
            <a:extLst>
              <a:ext uri="{FF2B5EF4-FFF2-40B4-BE49-F238E27FC236}">
                <a16:creationId xmlns:a16="http://schemas.microsoft.com/office/drawing/2014/main" id="{F67F1A0E-DC5F-45FB-BC7D-8341D5A0E9CC}"/>
              </a:ext>
            </a:extLst>
          </p:cNvPr>
          <p:cNvSpPr txBox="1"/>
          <p:nvPr/>
        </p:nvSpPr>
        <p:spPr>
          <a:xfrm>
            <a:off x="1364574" y="3944239"/>
            <a:ext cx="73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Way 2: Only consider the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of max</a:t>
            </a:r>
            <a:r>
              <a:rPr lang="zh-CN" alt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p_grid</a:t>
            </a:r>
            <a:endParaRPr lang="en-US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9D9B03-93B1-47AA-BA02-686EE4A72D38}"/>
              </a:ext>
            </a:extLst>
          </p:cNvPr>
          <p:cNvSpPr/>
          <p:nvPr/>
        </p:nvSpPr>
        <p:spPr>
          <a:xfrm>
            <a:off x="571501" y="4191027"/>
            <a:ext cx="10868228" cy="17547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691A078-1FD2-4CF3-81FD-608E509A41DE}"/>
              </a:ext>
            </a:extLst>
          </p:cNvPr>
          <p:cNvSpPr txBox="1"/>
          <p:nvPr/>
        </p:nvSpPr>
        <p:spPr>
          <a:xfrm>
            <a:off x="1510477" y="4954055"/>
            <a:ext cx="903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Related to add (if … else …) into 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gurobi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constraints, which is seemingly unsupported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1532CBA-62E7-4224-88A8-E0F489926576}"/>
              </a:ext>
            </a:extLst>
          </p:cNvPr>
          <p:cNvSpPr/>
          <p:nvPr/>
        </p:nvSpPr>
        <p:spPr>
          <a:xfrm>
            <a:off x="571501" y="2157795"/>
            <a:ext cx="10868228" cy="17547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8">
            <a:extLst>
              <a:ext uri="{FF2B5EF4-FFF2-40B4-BE49-F238E27FC236}">
                <a16:creationId xmlns:a16="http://schemas.microsoft.com/office/drawing/2014/main" id="{1D80DD21-CD23-49DE-83B6-13E9C0CF262B}"/>
              </a:ext>
            </a:extLst>
          </p:cNvPr>
          <p:cNvSpPr txBox="1"/>
          <p:nvPr/>
        </p:nvSpPr>
        <p:spPr>
          <a:xfrm>
            <a:off x="1510477" y="2920823"/>
            <a:ext cx="903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Current codes</a:t>
            </a:r>
          </a:p>
        </p:txBody>
      </p:sp>
    </p:spTree>
    <p:extLst>
      <p:ext uri="{BB962C8B-B14F-4D97-AF65-F5344CB8AC3E}">
        <p14:creationId xmlns:p14="http://schemas.microsoft.com/office/powerpoint/2010/main" val="1001988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 Add extra penalty – Take RBC as a base</a:t>
            </a: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6" name="文本框 3">
            <a:extLst>
              <a:ext uri="{FF2B5EF4-FFF2-40B4-BE49-F238E27FC236}">
                <a16:creationId xmlns:a16="http://schemas.microsoft.com/office/drawing/2014/main" id="{398BB277-4D66-4AC2-94F7-2B9502E8B487}"/>
              </a:ext>
            </a:extLst>
          </p:cNvPr>
          <p:cNvSpPr txBox="1"/>
          <p:nvPr/>
        </p:nvSpPr>
        <p:spPr>
          <a:xfrm>
            <a:off x="571500" y="1418018"/>
            <a:ext cx="952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0.    Get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p_grid_max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of RBC_MSC as references </a:t>
            </a:r>
          </a:p>
          <a:p>
            <a:pPr marL="342900" indent="-342900">
              <a:buAutoNum type="arabicPeriod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Calculate extra demand charge of MPC  as 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extra_dc</a:t>
            </a:r>
            <a:endParaRPr lang="en-US" altLang="zh-CN" sz="1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Calculate </a:t>
            </a:r>
            <a:r>
              <a:rPr lang="en-US" altLang="zh-C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tou_cost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savings of MPC as 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saved_tou</a:t>
            </a:r>
            <a:endParaRPr lang="en-US" altLang="zh-CN" sz="1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Get penalty of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penalty_coef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* (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extra_dc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altLang="zh-CN" sz="1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saved_tou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996CA-9983-4AF2-AD95-EB0D9E9F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741457"/>
            <a:ext cx="7800570" cy="3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26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How to Formulate Demand Charge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 Relate paper</a:t>
            </a:r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4C59B-892B-4751-A463-6D5B60C7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0734"/>
            <a:ext cx="4211698" cy="945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307E9-7192-4836-979B-565BB012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37153"/>
            <a:ext cx="4934355" cy="425451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2676CB-2C21-4E0D-B42A-896392CB15C1}"/>
              </a:ext>
            </a:extLst>
          </p:cNvPr>
          <p:cNvGrpSpPr/>
          <p:nvPr/>
        </p:nvGrpSpPr>
        <p:grpSpPr>
          <a:xfrm>
            <a:off x="5834772" y="1081457"/>
            <a:ext cx="4610900" cy="5192883"/>
            <a:chOff x="5611036" y="1081457"/>
            <a:chExt cx="5619750" cy="63290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EF0F34-F4F4-4C94-A4B8-546F3748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368" y="1081457"/>
              <a:ext cx="3048000" cy="419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D66037-1843-4073-A18C-09C87FA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036" y="1664970"/>
              <a:ext cx="5619750" cy="914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B81C18-DBFC-4802-AC2A-A87388B4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4368" y="2743783"/>
              <a:ext cx="2790825" cy="371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65D878-95E1-4984-BFBB-2ADDE8D7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9102" y="3179090"/>
              <a:ext cx="2895600" cy="8477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A00B57-BC93-43A7-813F-DAF5C8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4368" y="3936270"/>
              <a:ext cx="5000625" cy="6762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E9D792-87AE-4D22-9258-241460817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8186" y="4472158"/>
              <a:ext cx="5505450" cy="8477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D944A1F-CB4C-4DD7-A577-076CF115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0069" y="5279966"/>
              <a:ext cx="4914900" cy="5048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E2FA632-80E1-411C-AE2C-935B5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7243" y="5905576"/>
              <a:ext cx="4857750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30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33AC3C-B90C-4B96-B6B7-96A6B74A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15304"/>
            <a:ext cx="3468068" cy="3429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T1: Inspect whether the conclusion stands still on other bld&amp;pv&amp;ev combinations.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70C18C6-E80F-4843-B061-B90CACD165B9}"/>
              </a:ext>
            </a:extLst>
          </p:cNvPr>
          <p:cNvSpPr/>
          <p:nvPr/>
        </p:nvSpPr>
        <p:spPr>
          <a:xfrm>
            <a:off x="2406457" y="3561081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A91513-8E74-4985-A35C-DFD704E43631}"/>
              </a:ext>
            </a:extLst>
          </p:cNvPr>
          <p:cNvSpPr txBox="1"/>
          <p:nvPr/>
        </p:nvSpPr>
        <p:spPr>
          <a:xfrm>
            <a:off x="3008216" y="3800073"/>
            <a:ext cx="82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n w="6350">
                  <a:solidFill>
                    <a:schemeClr val="bg1"/>
                  </a:solidFill>
                </a:ln>
                <a:solidFill>
                  <a:srgbClr val="FFC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Gilman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315678-FF93-44B2-B912-18F2D6A6811E}"/>
              </a:ext>
            </a:extLst>
          </p:cNvPr>
          <p:cNvSpPr txBox="1"/>
          <p:nvPr/>
        </p:nvSpPr>
        <p:spPr>
          <a:xfrm>
            <a:off x="571500" y="10572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b2.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adjancent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to Gilman - </a:t>
            </a: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flex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F7A3CA-BF8D-4381-A877-333D71F0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1802" y="880049"/>
            <a:ext cx="2586343" cy="4064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1AE193-6949-4C19-A420-163644B0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844" y="880050"/>
            <a:ext cx="2586344" cy="40642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5591128-B135-4D59-BFE6-29CBD918DCEB}"/>
              </a:ext>
            </a:extLst>
          </p:cNvPr>
          <p:cNvSpPr txBox="1"/>
          <p:nvPr/>
        </p:nvSpPr>
        <p:spPr>
          <a:xfrm>
            <a:off x="571500" y="5348553"/>
            <a:ext cx="9529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Common Params: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Strategy: MPC |  </a:t>
            </a:r>
            <a:r>
              <a:rPr lang="en-US" sz="1600" u="sng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ev_charge_rule</a:t>
            </a:r>
            <a:r>
              <a:rPr lang="en-US" sz="1600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zh-CN" sz="1600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flex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p_grid_max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1.5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0.6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price_sell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0.6 |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deg_model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DOD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Notes: MPC_GT set independently on two rows ( to ensure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Pred_model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only variable )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A116C9-7698-4678-BFC4-5064398209C3}"/>
              </a:ext>
            </a:extLst>
          </p:cNvPr>
          <p:cNvSpPr txBox="1"/>
          <p:nvPr/>
        </p:nvSpPr>
        <p:spPr>
          <a:xfrm>
            <a:off x="4706653" y="4944304"/>
            <a:ext cx="161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Pepper Canyon</a:t>
            </a:r>
            <a:endParaRPr lang="en-US" sz="12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1F41B-F822-448D-879B-4C511F676A76}"/>
              </a:ext>
            </a:extLst>
          </p:cNvPr>
          <p:cNvSpPr txBox="1"/>
          <p:nvPr/>
        </p:nvSpPr>
        <p:spPr>
          <a:xfrm>
            <a:off x="7145243" y="4944305"/>
            <a:ext cx="1782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Student Service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DEAB55A-C0EC-4655-A018-C375603EA2EF}"/>
              </a:ext>
            </a:extLst>
          </p:cNvPr>
          <p:cNvSpPr/>
          <p:nvPr/>
        </p:nvSpPr>
        <p:spPr>
          <a:xfrm>
            <a:off x="2515991" y="3671033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CBD2BFA-4F12-48A6-933C-224386849009}"/>
              </a:ext>
            </a:extLst>
          </p:cNvPr>
          <p:cNvSpPr/>
          <p:nvPr/>
        </p:nvSpPr>
        <p:spPr>
          <a:xfrm>
            <a:off x="2777929" y="3573610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136061-CF58-440F-A688-5285ACDAD16F}"/>
              </a:ext>
            </a:extLst>
          </p:cNvPr>
          <p:cNvSpPr/>
          <p:nvPr/>
        </p:nvSpPr>
        <p:spPr>
          <a:xfrm>
            <a:off x="2854128" y="3838706"/>
            <a:ext cx="184344" cy="184344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1394F-D89E-48E5-855B-53028776C402}"/>
              </a:ext>
            </a:extLst>
          </p:cNvPr>
          <p:cNvSpPr txBox="1"/>
          <p:nvPr/>
        </p:nvSpPr>
        <p:spPr>
          <a:xfrm>
            <a:off x="2651164" y="3367117"/>
            <a:ext cx="132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ln w="6350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StudentService</a:t>
            </a:r>
            <a:endParaRPr lang="en-US" sz="900" b="1" dirty="0">
              <a:ln w="6350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879C9A-BFEE-4F58-9914-08BAAFF813A2}"/>
              </a:ext>
            </a:extLst>
          </p:cNvPr>
          <p:cNvSpPr txBox="1"/>
          <p:nvPr/>
        </p:nvSpPr>
        <p:spPr>
          <a:xfrm>
            <a:off x="1742437" y="3337816"/>
            <a:ext cx="132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ln w="6350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PepperCanyon</a:t>
            </a:r>
            <a:endParaRPr lang="en-US" sz="900" b="1" dirty="0">
              <a:ln w="6350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48F9DF-DD12-47B2-856E-557F32BCF803}"/>
              </a:ext>
            </a:extLst>
          </p:cNvPr>
          <p:cNvSpPr txBox="1"/>
          <p:nvPr/>
        </p:nvSpPr>
        <p:spPr>
          <a:xfrm>
            <a:off x="1811493" y="3878926"/>
            <a:ext cx="132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ln w="6350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MusicBuilding</a:t>
            </a:r>
            <a:endParaRPr lang="en-US" sz="900" b="1" dirty="0">
              <a:ln w="6350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F88EF21-7D8B-4AC9-AA63-D1696977D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390" y="880050"/>
            <a:ext cx="2586344" cy="406425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3F565AE-5713-4E49-8E2C-7A5090150A04}"/>
              </a:ext>
            </a:extLst>
          </p:cNvPr>
          <p:cNvSpPr txBox="1"/>
          <p:nvPr/>
        </p:nvSpPr>
        <p:spPr>
          <a:xfrm>
            <a:off x="9504110" y="4944305"/>
            <a:ext cx="214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Music Building</a:t>
            </a:r>
            <a:endParaRPr lang="en-US" sz="1200" b="1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83F62C-2A27-45F5-BECE-214028EBA11B}"/>
              </a:ext>
            </a:extLst>
          </p:cNvPr>
          <p:cNvSpPr/>
          <p:nvPr/>
        </p:nvSpPr>
        <p:spPr>
          <a:xfrm>
            <a:off x="2573079" y="3758658"/>
            <a:ext cx="527375" cy="527375"/>
          </a:xfrm>
          <a:prstGeom prst="ellipse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18C551-E522-460B-A582-8E37E223191F}"/>
              </a:ext>
            </a:extLst>
          </p:cNvPr>
          <p:cNvSpPr txBox="1"/>
          <p:nvPr/>
        </p:nvSpPr>
        <p:spPr>
          <a:xfrm>
            <a:off x="4431502" y="5210052"/>
            <a:ext cx="7188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+ </a:t>
            </a:r>
            <a:r>
              <a:rPr lang="en-US" altLang="zh-CN" sz="1200" b="1" dirty="0" err="1"/>
              <a:t>ev</a:t>
            </a:r>
            <a:r>
              <a:rPr lang="en-US" altLang="zh-CN" sz="1200" b="1" dirty="0"/>
              <a:t>: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Gilman | </a:t>
            </a:r>
            <a:r>
              <a:rPr lang="en-US" altLang="zh-CN" sz="1200" b="1" dirty="0" err="1"/>
              <a:t>pv</a:t>
            </a:r>
            <a:r>
              <a:rPr lang="en-US" altLang="zh-CN" sz="1200" b="1" dirty="0"/>
              <a:t>: Gilman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2195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1331285" y="1798743"/>
            <a:ext cx="952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Progress of Week2,</a:t>
            </a:r>
            <a:r>
              <a:rPr lang="zh-CN" alt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July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B748D353-2058-4B77-A711-9A110461B509}"/>
              </a:ext>
            </a:extLst>
          </p:cNvPr>
          <p:cNvSpPr txBox="1"/>
          <p:nvPr/>
        </p:nvSpPr>
        <p:spPr>
          <a:xfrm>
            <a:off x="1331285" y="2624653"/>
            <a:ext cx="95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0E83C72-8273-4B90-9A32-00E9C61E204D}"/>
              </a:ext>
            </a:extLst>
          </p:cNvPr>
          <p:cNvSpPr txBox="1"/>
          <p:nvPr/>
        </p:nvSpPr>
        <p:spPr>
          <a:xfrm>
            <a:off x="1331285" y="3024763"/>
            <a:ext cx="952943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BLD&amp;PV Load Data Selection and Synthesis</a:t>
            </a:r>
          </a:p>
          <a:p>
            <a:pPr algn="ctr"/>
            <a:r>
              <a:rPr lang="en-US" altLang="zh-CN" sz="105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2.0 Crush Course of LSTM &amp; XGBoost &amp; LATEX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2.2 Input Data Encoding 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2.3 Hyper Params Tuning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2.4 Forecast Performance </a:t>
            </a:r>
          </a:p>
          <a:p>
            <a:pPr algn="ctr"/>
            <a:r>
              <a:rPr lang="en-US" sz="105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0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3. Gantt Chart</a:t>
            </a:r>
          </a:p>
          <a:p>
            <a:pPr algn="ctr"/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60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BLD&amp;PV Load Data Selection and Synthesis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2853B1-0013-4FA9-8131-39302A3F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0" y="1606950"/>
            <a:ext cx="10932300" cy="36441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76EC9B-FBE9-44C8-9AE9-7912894486D3}"/>
              </a:ext>
            </a:extLst>
          </p:cNvPr>
          <p:cNvSpPr/>
          <p:nvPr/>
        </p:nvSpPr>
        <p:spPr>
          <a:xfrm>
            <a:off x="1400783" y="4364736"/>
            <a:ext cx="7593927" cy="477852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8">
            <a:extLst>
              <a:ext uri="{FF2B5EF4-FFF2-40B4-BE49-F238E27FC236}">
                <a16:creationId xmlns:a16="http://schemas.microsoft.com/office/drawing/2014/main" id="{DFE39858-B41D-4F0B-82E0-E81E9E085690}"/>
              </a:ext>
            </a:extLst>
          </p:cNvPr>
          <p:cNvSpPr txBox="1"/>
          <p:nvPr/>
        </p:nvSpPr>
        <p:spPr>
          <a:xfrm>
            <a:off x="9618223" y="4316934"/>
            <a:ext cx="200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Max Successive 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Intersection Part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B51787-6C09-4772-8E83-9057BC2A40C3}"/>
              </a:ext>
            </a:extLst>
          </p:cNvPr>
          <p:cNvCxnSpPr/>
          <p:nvPr/>
        </p:nvCxnSpPr>
        <p:spPr>
          <a:xfrm>
            <a:off x="1986280" y="5251050"/>
            <a:ext cx="0" cy="37759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D31FBD-EC51-4918-B53D-40F7BF720FC5}"/>
              </a:ext>
            </a:extLst>
          </p:cNvPr>
          <p:cNvCxnSpPr/>
          <p:nvPr/>
        </p:nvCxnSpPr>
        <p:spPr>
          <a:xfrm>
            <a:off x="7251700" y="5251050"/>
            <a:ext cx="0" cy="37759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F77142-7923-4D63-A3B7-7A3C3583BA94}"/>
              </a:ext>
            </a:extLst>
          </p:cNvPr>
          <p:cNvCxnSpPr/>
          <p:nvPr/>
        </p:nvCxnSpPr>
        <p:spPr>
          <a:xfrm>
            <a:off x="8539480" y="5251050"/>
            <a:ext cx="0" cy="37759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8">
            <a:extLst>
              <a:ext uri="{FF2B5EF4-FFF2-40B4-BE49-F238E27FC236}">
                <a16:creationId xmlns:a16="http://schemas.microsoft.com/office/drawing/2014/main" id="{58E15572-ACA9-4E1B-8C81-5D2F8493D553}"/>
              </a:ext>
            </a:extLst>
          </p:cNvPr>
          <p:cNvSpPr txBox="1"/>
          <p:nvPr/>
        </p:nvSpPr>
        <p:spPr>
          <a:xfrm>
            <a:off x="2641600" y="5639397"/>
            <a:ext cx="428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Train &amp; Test section : 2015-01 to 2018-12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948EF-050E-4830-B941-BC9CA7E5A90E}"/>
              </a:ext>
            </a:extLst>
          </p:cNvPr>
          <p:cNvCxnSpPr/>
          <p:nvPr/>
        </p:nvCxnSpPr>
        <p:spPr>
          <a:xfrm>
            <a:off x="1986280" y="5439845"/>
            <a:ext cx="526542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A87B1B-AA7B-4559-8521-9F928793BB03}"/>
              </a:ext>
            </a:extLst>
          </p:cNvPr>
          <p:cNvCxnSpPr>
            <a:cxnSpLocks/>
          </p:cNvCxnSpPr>
          <p:nvPr/>
        </p:nvCxnSpPr>
        <p:spPr>
          <a:xfrm>
            <a:off x="7251700" y="5439845"/>
            <a:ext cx="128778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2D7371-AD4D-4C9C-AF9A-A96DD8CC914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414735" y="4857231"/>
            <a:ext cx="66294" cy="12619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8">
            <a:extLst>
              <a:ext uri="{FF2B5EF4-FFF2-40B4-BE49-F238E27FC236}">
                <a16:creationId xmlns:a16="http://schemas.microsoft.com/office/drawing/2014/main" id="{653B61A9-7C59-4DDB-A77B-58DAE5BD1EBB}"/>
              </a:ext>
            </a:extLst>
          </p:cNvPr>
          <p:cNvSpPr txBox="1"/>
          <p:nvPr/>
        </p:nvSpPr>
        <p:spPr>
          <a:xfrm>
            <a:off x="1481029" y="5949950"/>
            <a:ext cx="721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Scattered NANs filled by applying linear interpolation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62E75731-E83A-4503-9F33-613CBD7B93B4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mbria" panose="02040503050406030204" pitchFamily="18" charset="0"/>
                <a:ea typeface="Cambria" panose="02040503050406030204" pitchFamily="18" charset="0"/>
              </a:rPr>
              <a:t>-1.1. PV Load Raw Data Count by Month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6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BLD&amp;PV Load Data Selection and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5AC98-80A2-4381-A04D-1EF4E486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0" y="1606950"/>
            <a:ext cx="10932300" cy="364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912C4B-1703-4932-8E85-878CC32C88BB}"/>
              </a:ext>
            </a:extLst>
          </p:cNvPr>
          <p:cNvSpPr/>
          <p:nvPr/>
        </p:nvSpPr>
        <p:spPr>
          <a:xfrm>
            <a:off x="1400783" y="4273053"/>
            <a:ext cx="7593927" cy="58477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AB0873F1-71C8-4B2A-A6B8-ED5C57D8E292}"/>
              </a:ext>
            </a:extLst>
          </p:cNvPr>
          <p:cNvSpPr txBox="1"/>
          <p:nvPr/>
        </p:nvSpPr>
        <p:spPr>
          <a:xfrm>
            <a:off x="9618223" y="4316934"/>
            <a:ext cx="200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Max Successive 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Intersection Part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9028E2-FDB9-4956-A9C6-259A5F5E65E1}"/>
              </a:ext>
            </a:extLst>
          </p:cNvPr>
          <p:cNvCxnSpPr/>
          <p:nvPr/>
        </p:nvCxnSpPr>
        <p:spPr>
          <a:xfrm>
            <a:off x="1986280" y="5251050"/>
            <a:ext cx="0" cy="37759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85994-3994-49D2-A77F-7BFD2A2CA885}"/>
              </a:ext>
            </a:extLst>
          </p:cNvPr>
          <p:cNvCxnSpPr/>
          <p:nvPr/>
        </p:nvCxnSpPr>
        <p:spPr>
          <a:xfrm>
            <a:off x="7251700" y="5251050"/>
            <a:ext cx="0" cy="37759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D706DA-8489-4119-A238-DDEA8B61A736}"/>
              </a:ext>
            </a:extLst>
          </p:cNvPr>
          <p:cNvCxnSpPr/>
          <p:nvPr/>
        </p:nvCxnSpPr>
        <p:spPr>
          <a:xfrm>
            <a:off x="8539480" y="5251050"/>
            <a:ext cx="0" cy="37759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8">
            <a:extLst>
              <a:ext uri="{FF2B5EF4-FFF2-40B4-BE49-F238E27FC236}">
                <a16:creationId xmlns:a16="http://schemas.microsoft.com/office/drawing/2014/main" id="{CCA8931B-6781-4EAC-A928-13D79208FF86}"/>
              </a:ext>
            </a:extLst>
          </p:cNvPr>
          <p:cNvSpPr txBox="1"/>
          <p:nvPr/>
        </p:nvSpPr>
        <p:spPr>
          <a:xfrm>
            <a:off x="2719086" y="5608917"/>
            <a:ext cx="453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Train &amp; Test section : 2015-01 to 2018-12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9BD57F-CA7D-4BF9-BA3D-CEBA1C9CCDCD}"/>
              </a:ext>
            </a:extLst>
          </p:cNvPr>
          <p:cNvCxnSpPr/>
          <p:nvPr/>
        </p:nvCxnSpPr>
        <p:spPr>
          <a:xfrm>
            <a:off x="1986280" y="5439845"/>
            <a:ext cx="526542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E1F4C-5836-4C6F-B5F7-0A953028D556}"/>
              </a:ext>
            </a:extLst>
          </p:cNvPr>
          <p:cNvCxnSpPr>
            <a:cxnSpLocks/>
          </p:cNvCxnSpPr>
          <p:nvPr/>
        </p:nvCxnSpPr>
        <p:spPr>
          <a:xfrm>
            <a:off x="7251700" y="5439845"/>
            <a:ext cx="128778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FC024-D13C-47BE-A0E6-B7B4BE5A89E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32192" y="3200400"/>
            <a:ext cx="1986031" cy="98755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8">
            <a:extLst>
              <a:ext uri="{FF2B5EF4-FFF2-40B4-BE49-F238E27FC236}">
                <a16:creationId xmlns:a16="http://schemas.microsoft.com/office/drawing/2014/main" id="{07A0A3D9-F700-43EA-9E25-65B91FECADA3}"/>
              </a:ext>
            </a:extLst>
          </p:cNvPr>
          <p:cNvSpPr txBox="1"/>
          <p:nvPr/>
        </p:nvSpPr>
        <p:spPr>
          <a:xfrm>
            <a:off x="9618223" y="2908012"/>
            <a:ext cx="200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10+ days’ missing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(successive)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8B927A-61E3-4F18-B5A1-FC61EFE58E6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503920" y="3200400"/>
            <a:ext cx="1114303" cy="98755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C82C-D95B-449A-A3AF-AB7D15A404F0}"/>
              </a:ext>
            </a:extLst>
          </p:cNvPr>
          <p:cNvCxnSpPr/>
          <p:nvPr/>
        </p:nvCxnSpPr>
        <p:spPr>
          <a:xfrm>
            <a:off x="9618223" y="3011604"/>
            <a:ext cx="0" cy="37759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043CE0-8AB1-42FB-9472-748D963CE98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414735" y="4857231"/>
            <a:ext cx="66294" cy="12619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8">
            <a:extLst>
              <a:ext uri="{FF2B5EF4-FFF2-40B4-BE49-F238E27FC236}">
                <a16:creationId xmlns:a16="http://schemas.microsoft.com/office/drawing/2014/main" id="{A314B4AA-F087-4292-B5D5-DCE65D5717FE}"/>
              </a:ext>
            </a:extLst>
          </p:cNvPr>
          <p:cNvSpPr txBox="1"/>
          <p:nvPr/>
        </p:nvSpPr>
        <p:spPr>
          <a:xfrm>
            <a:off x="1481029" y="5949950"/>
            <a:ext cx="721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Scattered NANs filled by applying linear interpolation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-1.2. BLD Load Raw Data Count by Month</a:t>
            </a:r>
          </a:p>
        </p:txBody>
      </p:sp>
    </p:spTree>
    <p:extLst>
      <p:ext uri="{BB962C8B-B14F-4D97-AF65-F5344CB8AC3E}">
        <p14:creationId xmlns:p14="http://schemas.microsoft.com/office/powerpoint/2010/main" val="212465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-2.0. Crush Course of LSTM &amp; XGBoost &amp; LATEX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591B13A-B34F-4208-B274-15079BD1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21" y="1328433"/>
            <a:ext cx="3584004" cy="436095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66A978F-BC2B-4BC1-B2AD-3009FCD31884}"/>
              </a:ext>
            </a:extLst>
          </p:cNvPr>
          <p:cNvGrpSpPr/>
          <p:nvPr/>
        </p:nvGrpSpPr>
        <p:grpSpPr>
          <a:xfrm>
            <a:off x="533075" y="2371180"/>
            <a:ext cx="7359443" cy="2575613"/>
            <a:chOff x="338730" y="1664074"/>
            <a:chExt cx="10647319" cy="372628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F726B35-58B4-48EE-B923-A684C88D9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6" r="2773" b="3798"/>
            <a:stretch/>
          </p:blipFill>
          <p:spPr>
            <a:xfrm>
              <a:off x="338730" y="1664074"/>
              <a:ext cx="2566858" cy="355342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CD1A269-6F6D-44C1-8CB4-427B30B84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" t="3881" r="6156" b="5992"/>
            <a:stretch/>
          </p:blipFill>
          <p:spPr>
            <a:xfrm>
              <a:off x="3062806" y="1691890"/>
              <a:ext cx="2561865" cy="358124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8446D2B-066E-44F3-8116-0DE9B8C1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" t="2532" r="3129" b="4472"/>
            <a:stretch/>
          </p:blipFill>
          <p:spPr>
            <a:xfrm>
              <a:off x="5716803" y="1691890"/>
              <a:ext cx="2534820" cy="358124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F24122-6A5E-447D-8BDB-FFD58A1A5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6" t="3882" r="4196" b="13301"/>
            <a:stretch/>
          </p:blipFill>
          <p:spPr>
            <a:xfrm>
              <a:off x="8251622" y="1864743"/>
              <a:ext cx="2734427" cy="3525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755CC5-8E0B-430F-B73B-C72C543790EA}"/>
              </a:ext>
            </a:extLst>
          </p:cNvPr>
          <p:cNvSpPr/>
          <p:nvPr/>
        </p:nvSpPr>
        <p:spPr>
          <a:xfrm>
            <a:off x="2002756" y="4200406"/>
            <a:ext cx="9345963" cy="1183225"/>
          </a:xfrm>
          <a:prstGeom prst="roundRect">
            <a:avLst>
              <a:gd name="adj" fmla="val 35033"/>
            </a:avLst>
          </a:prstGeom>
          <a:gradFill>
            <a:gsLst>
              <a:gs pos="0">
                <a:schemeClr val="accent4">
                  <a:lumMod val="40000"/>
                  <a:lumOff val="60000"/>
                  <a:alpha val="26000"/>
                </a:schemeClr>
              </a:gs>
              <a:gs pos="100000">
                <a:srgbClr val="0070C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5FE396-2872-4187-B60D-54F1ECE8BEA9}"/>
              </a:ext>
            </a:extLst>
          </p:cNvPr>
          <p:cNvSpPr/>
          <p:nvPr/>
        </p:nvSpPr>
        <p:spPr>
          <a:xfrm>
            <a:off x="5280733" y="2276272"/>
            <a:ext cx="3486258" cy="1571908"/>
          </a:xfrm>
          <a:prstGeom prst="roundRect">
            <a:avLst>
              <a:gd name="adj" fmla="val 350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907A82-AFF6-470D-B926-FDC5B6BF56D0}"/>
              </a:ext>
            </a:extLst>
          </p:cNvPr>
          <p:cNvSpPr/>
          <p:nvPr/>
        </p:nvSpPr>
        <p:spPr>
          <a:xfrm>
            <a:off x="2003899" y="2276272"/>
            <a:ext cx="3046074" cy="1571908"/>
          </a:xfrm>
          <a:prstGeom prst="roundRect">
            <a:avLst>
              <a:gd name="adj" fmla="val 3503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CCA8931B-6781-4EAC-A928-13D79208FF86}"/>
              </a:ext>
            </a:extLst>
          </p:cNvPr>
          <p:cNvSpPr txBox="1"/>
          <p:nvPr/>
        </p:nvSpPr>
        <p:spPr>
          <a:xfrm>
            <a:off x="2489782" y="1424899"/>
            <a:ext cx="2067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Historical Feature</a:t>
            </a:r>
            <a:endParaRPr lang="en-US" sz="1600" b="1" dirty="0">
              <a:solidFill>
                <a:schemeClr val="accent4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07A0A3D9-F700-43EA-9E25-65B91FECADA3}"/>
              </a:ext>
            </a:extLst>
          </p:cNvPr>
          <p:cNvSpPr txBox="1"/>
          <p:nvPr/>
        </p:nvSpPr>
        <p:spPr>
          <a:xfrm>
            <a:off x="2108647" y="2892949"/>
            <a:ext cx="282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 Load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：</a:t>
            </a:r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 Steps Ahead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-2.2. Input Data Encoding</a:t>
            </a: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455E26E5-8A46-4D9E-BD06-B746A07D9BE2}"/>
              </a:ext>
            </a:extLst>
          </p:cNvPr>
          <p:cNvSpPr txBox="1"/>
          <p:nvPr/>
        </p:nvSpPr>
        <p:spPr>
          <a:xfrm>
            <a:off x="5990103" y="1424899"/>
            <a:ext cx="2067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 Feature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B44B3F82-6E52-45DC-81E8-CCABCF532DA0}"/>
              </a:ext>
            </a:extLst>
          </p:cNvPr>
          <p:cNvSpPr txBox="1"/>
          <p:nvPr/>
        </p:nvSpPr>
        <p:spPr>
          <a:xfrm>
            <a:off x="8864329" y="1424899"/>
            <a:ext cx="2067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Exogenous Feature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E5ED4D09-79D3-4585-B00C-6D1D95D3C7A3}"/>
              </a:ext>
            </a:extLst>
          </p:cNvPr>
          <p:cNvSpPr txBox="1"/>
          <p:nvPr/>
        </p:nvSpPr>
        <p:spPr>
          <a:xfrm>
            <a:off x="571501" y="3487052"/>
            <a:ext cx="114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BLD&amp;PV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6ADE5D18-B5BD-4809-B911-572C84C4CFBF}"/>
              </a:ext>
            </a:extLst>
          </p:cNvPr>
          <p:cNvSpPr txBox="1"/>
          <p:nvPr/>
        </p:nvSpPr>
        <p:spPr>
          <a:xfrm>
            <a:off x="5280733" y="2478511"/>
            <a:ext cx="3486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Hour, Quarter,</a:t>
            </a:r>
          </a:p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Month, Year, </a:t>
            </a:r>
          </a:p>
          <a:p>
            <a:pPr algn="ctr"/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Dayofweek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Dayofyear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Dayofmonth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Is_holiday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文本框 8">
            <a:extLst>
              <a:ext uri="{FF2B5EF4-FFF2-40B4-BE49-F238E27FC236}">
                <a16:creationId xmlns:a16="http://schemas.microsoft.com/office/drawing/2014/main" id="{D88DCCDC-FC8A-42D5-B487-163AE371E579}"/>
              </a:ext>
            </a:extLst>
          </p:cNvPr>
          <p:cNvSpPr txBox="1"/>
          <p:nvPr/>
        </p:nvSpPr>
        <p:spPr>
          <a:xfrm>
            <a:off x="2133755" y="4385188"/>
            <a:ext cx="9068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keys -N hours Ahead:     [ 'temp’:12  , '</a:t>
            </a:r>
            <a:r>
              <a:rPr lang="en-US" altLang="zh-CN" sz="1600" b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feels_like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’  ] : 12h </a:t>
            </a: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      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</a:t>
            </a:r>
            <a:r>
              <a:rPr lang="en-US" altLang="zh-CN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'temp_min','</a:t>
            </a:r>
            <a:r>
              <a:rPr lang="en-US" altLang="zh-CN" sz="1600" b="0" dirty="0" err="1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temp_max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', 'pressure', 'humidity’, '</a:t>
            </a:r>
            <a:r>
              <a:rPr lang="en-US" altLang="zh-CN" sz="1600" b="0" dirty="0" err="1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wind_speed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', '</a:t>
            </a:r>
            <a:r>
              <a:rPr lang="en-US" altLang="zh-CN" sz="1600" b="0" dirty="0" err="1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wind_deg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’,</a:t>
            </a: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         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'rain_1h', 'rain_3h', 'snow_1h', 'snow_3h', '</a:t>
            </a:r>
            <a:r>
              <a:rPr lang="en-US" altLang="zh-CN" sz="1600" b="0" dirty="0" err="1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clouds_all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', '</a:t>
            </a:r>
            <a:r>
              <a:rPr lang="en-US" altLang="zh-CN" sz="1600" b="0" dirty="0" err="1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weather_main</a:t>
            </a:r>
            <a:r>
              <a:rPr lang="en-US" altLang="zh-CN" sz="1600" b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’     ] :  3h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767A4-5EC3-46C0-B91C-09410DCE7379}"/>
              </a:ext>
            </a:extLst>
          </p:cNvPr>
          <p:cNvSpPr/>
          <p:nvPr/>
        </p:nvSpPr>
        <p:spPr>
          <a:xfrm>
            <a:off x="1715444" y="2009652"/>
            <a:ext cx="9905056" cy="3677056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05FAC9-CC74-44A8-86F2-79C10AAE7165}"/>
              </a:ext>
            </a:extLst>
          </p:cNvPr>
          <p:cNvCxnSpPr>
            <a:cxnSpLocks/>
          </p:cNvCxnSpPr>
          <p:nvPr/>
        </p:nvCxnSpPr>
        <p:spPr>
          <a:xfrm>
            <a:off x="661481" y="3848180"/>
            <a:ext cx="1053963" cy="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A9167B-B5BB-4F99-B717-2AB490B29065}"/>
              </a:ext>
            </a:extLst>
          </p:cNvPr>
          <p:cNvCxnSpPr>
            <a:cxnSpLocks/>
          </p:cNvCxnSpPr>
          <p:nvPr/>
        </p:nvCxnSpPr>
        <p:spPr>
          <a:xfrm>
            <a:off x="661481" y="3311172"/>
            <a:ext cx="0" cy="1074016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68AE24-17C5-4E94-82CC-C1BD26C2677F}"/>
              </a:ext>
            </a:extLst>
          </p:cNvPr>
          <p:cNvCxnSpPr>
            <a:cxnSpLocks/>
          </p:cNvCxnSpPr>
          <p:nvPr/>
        </p:nvCxnSpPr>
        <p:spPr>
          <a:xfrm flipH="1">
            <a:off x="8669438" y="5118352"/>
            <a:ext cx="1085274" cy="101575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8">
            <a:extLst>
              <a:ext uri="{FF2B5EF4-FFF2-40B4-BE49-F238E27FC236}">
                <a16:creationId xmlns:a16="http://schemas.microsoft.com/office/drawing/2014/main" id="{79382D86-846E-4EEF-98FF-C9E963D20BCA}"/>
              </a:ext>
            </a:extLst>
          </p:cNvPr>
          <p:cNvSpPr txBox="1"/>
          <p:nvPr/>
        </p:nvSpPr>
        <p:spPr>
          <a:xfrm>
            <a:off x="5482172" y="5953328"/>
            <a:ext cx="337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 Turned into Integers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5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XGBoost Modeling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-2.2. Input Data Encoding –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left first few values blank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859C8-892A-4A52-BCD1-E3CF1A8F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603299"/>
            <a:ext cx="9916160" cy="43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0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1392</Words>
  <Application>Microsoft Office PowerPoint</Application>
  <PresentationFormat>Widescreen</PresentationFormat>
  <Paragraphs>251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Artifakt Element Black</vt:lpstr>
      <vt:lpstr>Calibri</vt:lpstr>
      <vt:lpstr>Calibri Light</vt:lpstr>
      <vt:lpstr>Cambria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李伦龙</dc:creator>
  <cp:lastModifiedBy>LI Lunlong</cp:lastModifiedBy>
  <cp:revision>43</cp:revision>
  <dcterms:created xsi:type="dcterms:W3CDTF">2023-06-02T03:03:33Z</dcterms:created>
  <dcterms:modified xsi:type="dcterms:W3CDTF">2023-08-01T20:28:24Z</dcterms:modified>
</cp:coreProperties>
</file>